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9" r:id="rId5"/>
    <p:sldId id="258" r:id="rId6"/>
    <p:sldId id="261" r:id="rId7"/>
    <p:sldId id="262" r:id="rId8"/>
    <p:sldId id="263" r:id="rId9"/>
    <p:sldId id="264" r:id="rId10"/>
    <p:sldId id="266"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098"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6C3B44-3FE3-4308-80F1-7C625AC34C7A}" type="datetimeFigureOut">
              <a:rPr lang="en-US" smtClean="0"/>
              <a:pPr/>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A6731-E9ED-409A-994A-0B90FD0C8657}" type="slidenum">
              <a:rPr lang="en-US" smtClean="0"/>
              <a:pPr/>
              <a:t>‹#›</a:t>
            </a:fld>
            <a:endParaRPr lang="en-US"/>
          </a:p>
        </p:txBody>
      </p:sp>
    </p:spTree>
    <p:extLst>
      <p:ext uri="{BB962C8B-B14F-4D97-AF65-F5344CB8AC3E}">
        <p14:creationId xmlns:p14="http://schemas.microsoft.com/office/powerpoint/2010/main" xmlns="" val="295371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6C3B44-3FE3-4308-80F1-7C625AC34C7A}" type="datetimeFigureOut">
              <a:rPr lang="en-US" smtClean="0"/>
              <a:pPr/>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A6731-E9ED-409A-994A-0B90FD0C8657}" type="slidenum">
              <a:rPr lang="en-US" smtClean="0"/>
              <a:pPr/>
              <a:t>‹#›</a:t>
            </a:fld>
            <a:endParaRPr lang="en-US"/>
          </a:p>
        </p:txBody>
      </p:sp>
    </p:spTree>
    <p:extLst>
      <p:ext uri="{BB962C8B-B14F-4D97-AF65-F5344CB8AC3E}">
        <p14:creationId xmlns:p14="http://schemas.microsoft.com/office/powerpoint/2010/main" xmlns="" val="4281909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6C3B44-3FE3-4308-80F1-7C625AC34C7A}" type="datetimeFigureOut">
              <a:rPr lang="en-US" smtClean="0"/>
              <a:pPr/>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A6731-E9ED-409A-994A-0B90FD0C8657}" type="slidenum">
              <a:rPr lang="en-US" smtClean="0"/>
              <a:pPr/>
              <a:t>‹#›</a:t>
            </a:fld>
            <a:endParaRPr lang="en-US"/>
          </a:p>
        </p:txBody>
      </p:sp>
    </p:spTree>
    <p:extLst>
      <p:ext uri="{BB962C8B-B14F-4D97-AF65-F5344CB8AC3E}">
        <p14:creationId xmlns:p14="http://schemas.microsoft.com/office/powerpoint/2010/main" xmlns="" val="2412891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6C3B44-3FE3-4308-80F1-7C625AC34C7A}" type="datetimeFigureOut">
              <a:rPr lang="en-US" smtClean="0"/>
              <a:pPr/>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A6731-E9ED-409A-994A-0B90FD0C8657}" type="slidenum">
              <a:rPr lang="en-US" smtClean="0"/>
              <a:pPr/>
              <a:t>‹#›</a:t>
            </a:fld>
            <a:endParaRPr lang="en-US"/>
          </a:p>
        </p:txBody>
      </p:sp>
    </p:spTree>
    <p:extLst>
      <p:ext uri="{BB962C8B-B14F-4D97-AF65-F5344CB8AC3E}">
        <p14:creationId xmlns:p14="http://schemas.microsoft.com/office/powerpoint/2010/main" xmlns="" val="1804960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6C3B44-3FE3-4308-80F1-7C625AC34C7A}" type="datetimeFigureOut">
              <a:rPr lang="en-US" smtClean="0"/>
              <a:pPr/>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A6731-E9ED-409A-994A-0B90FD0C8657}" type="slidenum">
              <a:rPr lang="en-US" smtClean="0"/>
              <a:pPr/>
              <a:t>‹#›</a:t>
            </a:fld>
            <a:endParaRPr lang="en-US"/>
          </a:p>
        </p:txBody>
      </p:sp>
    </p:spTree>
    <p:extLst>
      <p:ext uri="{BB962C8B-B14F-4D97-AF65-F5344CB8AC3E}">
        <p14:creationId xmlns:p14="http://schemas.microsoft.com/office/powerpoint/2010/main" xmlns="" val="2170527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6C3B44-3FE3-4308-80F1-7C625AC34C7A}" type="datetimeFigureOut">
              <a:rPr lang="en-US" smtClean="0"/>
              <a:pPr/>
              <a:t>11/19/2013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1A6731-E9ED-409A-994A-0B90FD0C8657}" type="slidenum">
              <a:rPr lang="en-US" smtClean="0"/>
              <a:pPr/>
              <a:t>‹#›</a:t>
            </a:fld>
            <a:endParaRPr lang="en-US"/>
          </a:p>
        </p:txBody>
      </p:sp>
    </p:spTree>
    <p:extLst>
      <p:ext uri="{BB962C8B-B14F-4D97-AF65-F5344CB8AC3E}">
        <p14:creationId xmlns:p14="http://schemas.microsoft.com/office/powerpoint/2010/main" xmlns="" val="1191221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6C3B44-3FE3-4308-80F1-7C625AC34C7A}" type="datetimeFigureOut">
              <a:rPr lang="en-US" smtClean="0"/>
              <a:pPr/>
              <a:t>11/19/2013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1A6731-E9ED-409A-994A-0B90FD0C8657}" type="slidenum">
              <a:rPr lang="en-US" smtClean="0"/>
              <a:pPr/>
              <a:t>‹#›</a:t>
            </a:fld>
            <a:endParaRPr lang="en-US"/>
          </a:p>
        </p:txBody>
      </p:sp>
    </p:spTree>
    <p:extLst>
      <p:ext uri="{BB962C8B-B14F-4D97-AF65-F5344CB8AC3E}">
        <p14:creationId xmlns:p14="http://schemas.microsoft.com/office/powerpoint/2010/main" xmlns="" val="138151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6C3B44-3FE3-4308-80F1-7C625AC34C7A}" type="datetimeFigureOut">
              <a:rPr lang="en-US" smtClean="0"/>
              <a:pPr/>
              <a:t>11/19/2013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1A6731-E9ED-409A-994A-0B90FD0C8657}" type="slidenum">
              <a:rPr lang="en-US" smtClean="0"/>
              <a:pPr/>
              <a:t>‹#›</a:t>
            </a:fld>
            <a:endParaRPr lang="en-US"/>
          </a:p>
        </p:txBody>
      </p:sp>
    </p:spTree>
    <p:extLst>
      <p:ext uri="{BB962C8B-B14F-4D97-AF65-F5344CB8AC3E}">
        <p14:creationId xmlns:p14="http://schemas.microsoft.com/office/powerpoint/2010/main" xmlns="" val="3323693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6C3B44-3FE3-4308-80F1-7C625AC34C7A}" type="datetimeFigureOut">
              <a:rPr lang="en-US" smtClean="0"/>
              <a:pPr/>
              <a:t>11/19/2013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1A6731-E9ED-409A-994A-0B90FD0C8657}" type="slidenum">
              <a:rPr lang="en-US" smtClean="0"/>
              <a:pPr/>
              <a:t>‹#›</a:t>
            </a:fld>
            <a:endParaRPr lang="en-US"/>
          </a:p>
        </p:txBody>
      </p:sp>
    </p:spTree>
    <p:extLst>
      <p:ext uri="{BB962C8B-B14F-4D97-AF65-F5344CB8AC3E}">
        <p14:creationId xmlns:p14="http://schemas.microsoft.com/office/powerpoint/2010/main" xmlns="" val="1714091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6C3B44-3FE3-4308-80F1-7C625AC34C7A}" type="datetimeFigureOut">
              <a:rPr lang="en-US" smtClean="0"/>
              <a:pPr/>
              <a:t>11/19/2013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1A6731-E9ED-409A-994A-0B90FD0C8657}" type="slidenum">
              <a:rPr lang="en-US" smtClean="0"/>
              <a:pPr/>
              <a:t>‹#›</a:t>
            </a:fld>
            <a:endParaRPr lang="en-US"/>
          </a:p>
        </p:txBody>
      </p:sp>
    </p:spTree>
    <p:extLst>
      <p:ext uri="{BB962C8B-B14F-4D97-AF65-F5344CB8AC3E}">
        <p14:creationId xmlns:p14="http://schemas.microsoft.com/office/powerpoint/2010/main" xmlns="" val="432907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6C3B44-3FE3-4308-80F1-7C625AC34C7A}" type="datetimeFigureOut">
              <a:rPr lang="en-US" smtClean="0"/>
              <a:pPr/>
              <a:t>11/19/2013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1A6731-E9ED-409A-994A-0B90FD0C8657}" type="slidenum">
              <a:rPr lang="en-US" smtClean="0"/>
              <a:pPr/>
              <a:t>‹#›</a:t>
            </a:fld>
            <a:endParaRPr lang="en-US"/>
          </a:p>
        </p:txBody>
      </p:sp>
    </p:spTree>
    <p:extLst>
      <p:ext uri="{BB962C8B-B14F-4D97-AF65-F5344CB8AC3E}">
        <p14:creationId xmlns:p14="http://schemas.microsoft.com/office/powerpoint/2010/main" xmlns="" val="1042273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C3B44-3FE3-4308-80F1-7C625AC34C7A}" type="datetimeFigureOut">
              <a:rPr lang="en-US" smtClean="0"/>
              <a:pPr/>
              <a:t>11/19/2013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1A6731-E9ED-409A-994A-0B90FD0C8657}" type="slidenum">
              <a:rPr lang="en-US" smtClean="0"/>
              <a:pPr/>
              <a:t>‹#›</a:t>
            </a:fld>
            <a:endParaRPr lang="en-US"/>
          </a:p>
        </p:txBody>
      </p:sp>
    </p:spTree>
    <p:extLst>
      <p:ext uri="{BB962C8B-B14F-4D97-AF65-F5344CB8AC3E}">
        <p14:creationId xmlns:p14="http://schemas.microsoft.com/office/powerpoint/2010/main" xmlns="" val="1708112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Footnotes, Endnotes, </a:t>
            </a:r>
            <a:r>
              <a:rPr lang="en-US" dirty="0" err="1" smtClean="0"/>
              <a:t>etc</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3636089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Integrating Your Arguments</a:t>
            </a:r>
            <a:endParaRPr lang="en-US" dirty="0"/>
          </a:p>
        </p:txBody>
      </p:sp>
      <p:sp>
        <p:nvSpPr>
          <p:cNvPr id="9" name="Content Placeholder 8"/>
          <p:cNvSpPr>
            <a:spLocks noGrp="1"/>
          </p:cNvSpPr>
          <p:nvPr>
            <p:ph idx="1"/>
          </p:nvPr>
        </p:nvSpPr>
        <p:spPr/>
        <p:txBody>
          <a:bodyPr/>
          <a:lstStyle/>
          <a:p>
            <a:r>
              <a:rPr lang="en-US" dirty="0" smtClean="0"/>
              <a:t>The ability to write a cohesive argument rests on your ability to </a:t>
            </a:r>
            <a:r>
              <a:rPr lang="en-US" u="sng" dirty="0" smtClean="0"/>
              <a:t>link your arguments and your evidence.</a:t>
            </a:r>
            <a:r>
              <a:rPr lang="en-US" dirty="0" smtClean="0"/>
              <a:t> T This is achieved through the use of linking and explanatory verbs to integrate your arguments and citations.</a:t>
            </a:r>
          </a:p>
          <a:p>
            <a:r>
              <a:rPr lang="en-US" dirty="0" smtClean="0"/>
              <a:t>Do not repeat the same verb (i.e., states)</a:t>
            </a:r>
            <a:endParaRPr lang="en-US" dirty="0"/>
          </a:p>
        </p:txBody>
      </p:sp>
    </p:spTree>
    <p:extLst>
      <p:ext uri="{BB962C8B-B14F-4D97-AF65-F5344CB8AC3E}">
        <p14:creationId xmlns:p14="http://schemas.microsoft.com/office/powerpoint/2010/main" xmlns="" val="3590503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Integrating Your Arguments:  Verbs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746596314"/>
              </p:ext>
            </p:extLst>
          </p:nvPr>
        </p:nvGraphicFramePr>
        <p:xfrm>
          <a:off x="457200" y="1600200"/>
          <a:ext cx="8229600" cy="4572000"/>
        </p:xfrm>
        <a:graphic>
          <a:graphicData uri="http://schemas.openxmlformats.org/drawingml/2006/table">
            <a:tbl>
              <a:tblPr/>
              <a:tblGrid>
                <a:gridCol w="3841869"/>
                <a:gridCol w="4387731"/>
              </a:tblGrid>
              <a:tr h="508000">
                <a:tc>
                  <a:txBody>
                    <a:bodyPr/>
                    <a:lstStyle/>
                    <a:p>
                      <a:pPr algn="l"/>
                      <a:r>
                        <a:rPr lang="en-US" dirty="0"/>
                        <a:t>Suggest (that) </a:t>
                      </a:r>
                    </a:p>
                  </a:txBody>
                  <a:tcPr marL="26043" marR="26043" marT="19050" marB="19050">
                    <a:lnL>
                      <a:noFill/>
                    </a:lnL>
                    <a:lnR>
                      <a:noFill/>
                    </a:lnR>
                    <a:lnT>
                      <a:noFill/>
                    </a:lnT>
                    <a:lnB>
                      <a:noFill/>
                    </a:lnB>
                  </a:tcPr>
                </a:tc>
                <a:tc>
                  <a:txBody>
                    <a:bodyPr/>
                    <a:lstStyle/>
                    <a:p>
                      <a:r>
                        <a:rPr lang="en-US" dirty="0"/>
                        <a:t>Maintain(s) (that) </a:t>
                      </a:r>
                    </a:p>
                  </a:txBody>
                  <a:tcPr marL="26043" marR="26043" marT="19050" marB="19050">
                    <a:lnL>
                      <a:noFill/>
                    </a:lnL>
                    <a:lnR>
                      <a:noFill/>
                    </a:lnR>
                    <a:lnT>
                      <a:noFill/>
                    </a:lnT>
                    <a:lnB>
                      <a:noFill/>
                    </a:lnB>
                  </a:tcPr>
                </a:tc>
              </a:tr>
              <a:tr h="508000">
                <a:tc>
                  <a:txBody>
                    <a:bodyPr/>
                    <a:lstStyle/>
                    <a:p>
                      <a:r>
                        <a:rPr lang="en-US"/>
                        <a:t>Argue(s) (that)</a:t>
                      </a:r>
                    </a:p>
                  </a:txBody>
                  <a:tcPr marL="26043" marR="26043" marT="19050" marB="19050">
                    <a:lnL>
                      <a:noFill/>
                    </a:lnL>
                    <a:lnR>
                      <a:noFill/>
                    </a:lnR>
                    <a:lnT>
                      <a:noFill/>
                    </a:lnT>
                    <a:lnB>
                      <a:noFill/>
                    </a:lnB>
                  </a:tcPr>
                </a:tc>
                <a:tc>
                  <a:txBody>
                    <a:bodyPr/>
                    <a:lstStyle/>
                    <a:p>
                      <a:r>
                        <a:rPr lang="en-US"/>
                        <a:t>Found (that) </a:t>
                      </a:r>
                    </a:p>
                  </a:txBody>
                  <a:tcPr marL="26043" marR="26043" marT="19050" marB="19050">
                    <a:lnL>
                      <a:noFill/>
                    </a:lnL>
                    <a:lnR>
                      <a:noFill/>
                    </a:lnR>
                    <a:lnT>
                      <a:noFill/>
                    </a:lnT>
                    <a:lnB>
                      <a:noFill/>
                    </a:lnB>
                  </a:tcPr>
                </a:tc>
              </a:tr>
              <a:tr h="508000">
                <a:tc>
                  <a:txBody>
                    <a:bodyPr/>
                    <a:lstStyle/>
                    <a:p>
                      <a:r>
                        <a:rPr lang="en-US" dirty="0"/>
                        <a:t>According (to) </a:t>
                      </a:r>
                    </a:p>
                  </a:txBody>
                  <a:tcPr marL="26043" marR="26043" marT="19050" marB="19050">
                    <a:lnL>
                      <a:noFill/>
                    </a:lnL>
                    <a:lnR>
                      <a:noFill/>
                    </a:lnR>
                    <a:lnT>
                      <a:noFill/>
                    </a:lnT>
                    <a:lnB>
                      <a:noFill/>
                    </a:lnB>
                  </a:tcPr>
                </a:tc>
                <a:tc>
                  <a:txBody>
                    <a:bodyPr/>
                    <a:lstStyle/>
                    <a:p>
                      <a:r>
                        <a:rPr lang="en-US"/>
                        <a:t>Promote(s)</a:t>
                      </a:r>
                    </a:p>
                  </a:txBody>
                  <a:tcPr marL="26043" marR="26043" marT="19050" marB="19050">
                    <a:lnL>
                      <a:noFill/>
                    </a:lnL>
                    <a:lnR>
                      <a:noFill/>
                    </a:lnR>
                    <a:lnT>
                      <a:noFill/>
                    </a:lnT>
                    <a:lnB>
                      <a:noFill/>
                    </a:lnB>
                  </a:tcPr>
                </a:tc>
              </a:tr>
              <a:tr h="508000">
                <a:tc>
                  <a:txBody>
                    <a:bodyPr/>
                    <a:lstStyle/>
                    <a:p>
                      <a:r>
                        <a:rPr lang="en-US"/>
                        <a:t>Outline(s)</a:t>
                      </a:r>
                    </a:p>
                  </a:txBody>
                  <a:tcPr marL="26043" marR="26043" marT="19050" marB="19050">
                    <a:lnL>
                      <a:noFill/>
                    </a:lnL>
                    <a:lnR>
                      <a:noFill/>
                    </a:lnR>
                    <a:lnT>
                      <a:noFill/>
                    </a:lnT>
                    <a:lnB>
                      <a:noFill/>
                    </a:lnB>
                  </a:tcPr>
                </a:tc>
                <a:tc>
                  <a:txBody>
                    <a:bodyPr/>
                    <a:lstStyle/>
                    <a:p>
                      <a:r>
                        <a:rPr lang="en-US"/>
                        <a:t>Establish(ed) (by) </a:t>
                      </a:r>
                    </a:p>
                  </a:txBody>
                  <a:tcPr marL="26043" marR="26043" marT="19050" marB="19050">
                    <a:lnL>
                      <a:noFill/>
                    </a:lnL>
                    <a:lnR>
                      <a:noFill/>
                    </a:lnR>
                    <a:lnT>
                      <a:noFill/>
                    </a:lnT>
                    <a:lnB>
                      <a:noFill/>
                    </a:lnB>
                  </a:tcPr>
                </a:tc>
              </a:tr>
              <a:tr h="508000">
                <a:tc>
                  <a:txBody>
                    <a:bodyPr/>
                    <a:lstStyle/>
                    <a:p>
                      <a:r>
                        <a:rPr lang="en-US"/>
                        <a:t>Focus(es) on </a:t>
                      </a:r>
                    </a:p>
                  </a:txBody>
                  <a:tcPr marL="26043" marR="26043" marT="19050" marB="19050">
                    <a:lnL>
                      <a:noFill/>
                    </a:lnL>
                    <a:lnR>
                      <a:noFill/>
                    </a:lnR>
                    <a:lnT>
                      <a:noFill/>
                    </a:lnT>
                    <a:lnB>
                      <a:noFill/>
                    </a:lnB>
                  </a:tcPr>
                </a:tc>
                <a:tc>
                  <a:txBody>
                    <a:bodyPr/>
                    <a:lstStyle/>
                    <a:p>
                      <a:r>
                        <a:rPr lang="en-US"/>
                        <a:t>Asserts (that) </a:t>
                      </a:r>
                    </a:p>
                  </a:txBody>
                  <a:tcPr marL="26043" marR="26043" marT="19050" marB="19050">
                    <a:lnL>
                      <a:noFill/>
                    </a:lnL>
                    <a:lnR>
                      <a:noFill/>
                    </a:lnR>
                    <a:lnT>
                      <a:noFill/>
                    </a:lnT>
                    <a:lnB>
                      <a:noFill/>
                    </a:lnB>
                  </a:tcPr>
                </a:tc>
              </a:tr>
              <a:tr h="508000">
                <a:tc>
                  <a:txBody>
                    <a:bodyPr/>
                    <a:lstStyle/>
                    <a:p>
                      <a:r>
                        <a:rPr lang="en-US"/>
                        <a:t>Define(s)</a:t>
                      </a:r>
                    </a:p>
                  </a:txBody>
                  <a:tcPr marL="26043" marR="26043" marT="19050" marB="19050">
                    <a:lnL>
                      <a:noFill/>
                    </a:lnL>
                    <a:lnR>
                      <a:noFill/>
                    </a:lnR>
                    <a:lnT>
                      <a:noFill/>
                    </a:lnT>
                    <a:lnB>
                      <a:noFill/>
                    </a:lnB>
                  </a:tcPr>
                </a:tc>
                <a:tc>
                  <a:txBody>
                    <a:bodyPr/>
                    <a:lstStyle/>
                    <a:p>
                      <a:r>
                        <a:rPr lang="en-US"/>
                        <a:t>Show(s)</a:t>
                      </a:r>
                    </a:p>
                  </a:txBody>
                  <a:tcPr marL="26043" marR="26043" marT="19050" marB="19050">
                    <a:lnL>
                      <a:noFill/>
                    </a:lnL>
                    <a:lnR>
                      <a:noFill/>
                    </a:lnR>
                    <a:lnT>
                      <a:noFill/>
                    </a:lnT>
                    <a:lnB>
                      <a:noFill/>
                    </a:lnB>
                  </a:tcPr>
                </a:tc>
              </a:tr>
              <a:tr h="508000">
                <a:tc>
                  <a:txBody>
                    <a:bodyPr/>
                    <a:lstStyle/>
                    <a:p>
                      <a:r>
                        <a:rPr lang="en-US"/>
                        <a:t>Conclude(s) (that)</a:t>
                      </a:r>
                    </a:p>
                  </a:txBody>
                  <a:tcPr marL="26043" marR="26043" marT="19050" marB="19050">
                    <a:lnL>
                      <a:noFill/>
                    </a:lnL>
                    <a:lnR>
                      <a:noFill/>
                    </a:lnR>
                    <a:lnT>
                      <a:noFill/>
                    </a:lnT>
                    <a:lnB>
                      <a:noFill/>
                    </a:lnB>
                  </a:tcPr>
                </a:tc>
                <a:tc>
                  <a:txBody>
                    <a:bodyPr/>
                    <a:lstStyle/>
                    <a:p>
                      <a:r>
                        <a:rPr lang="en-US"/>
                        <a:t>Claim(s) (that) </a:t>
                      </a:r>
                    </a:p>
                  </a:txBody>
                  <a:tcPr marL="26043" marR="26043" marT="19050" marB="19050">
                    <a:lnL>
                      <a:noFill/>
                    </a:lnL>
                    <a:lnR>
                      <a:noFill/>
                    </a:lnR>
                    <a:lnT>
                      <a:noFill/>
                    </a:lnT>
                    <a:lnB>
                      <a:noFill/>
                    </a:lnB>
                  </a:tcPr>
                </a:tc>
              </a:tr>
              <a:tr h="508000">
                <a:tc>
                  <a:txBody>
                    <a:bodyPr/>
                    <a:lstStyle/>
                    <a:p>
                      <a:r>
                        <a:rPr lang="en-US"/>
                        <a:t>State(s)</a:t>
                      </a:r>
                    </a:p>
                  </a:txBody>
                  <a:tcPr marL="26043" marR="26043" marT="19050" marB="19050">
                    <a:lnL>
                      <a:noFill/>
                    </a:lnL>
                    <a:lnR>
                      <a:noFill/>
                    </a:lnR>
                    <a:lnT>
                      <a:noFill/>
                    </a:lnT>
                    <a:lnB>
                      <a:noFill/>
                    </a:lnB>
                  </a:tcPr>
                </a:tc>
                <a:tc>
                  <a:txBody>
                    <a:bodyPr/>
                    <a:lstStyle/>
                    <a:p>
                      <a:r>
                        <a:rPr lang="en-US"/>
                        <a:t>Report(s)</a:t>
                      </a:r>
                    </a:p>
                  </a:txBody>
                  <a:tcPr marL="26043" marR="26043" marT="19050" marB="19050">
                    <a:lnL>
                      <a:noFill/>
                    </a:lnL>
                    <a:lnR>
                      <a:noFill/>
                    </a:lnR>
                    <a:lnT>
                      <a:noFill/>
                    </a:lnT>
                    <a:lnB>
                      <a:noFill/>
                    </a:lnB>
                  </a:tcPr>
                </a:tc>
              </a:tr>
              <a:tr h="508000">
                <a:tc>
                  <a:txBody>
                    <a:bodyPr/>
                    <a:lstStyle/>
                    <a:p>
                      <a:r>
                        <a:rPr lang="en-US" dirty="0"/>
                        <a:t>Mention(s)</a:t>
                      </a:r>
                    </a:p>
                  </a:txBody>
                  <a:tcPr marL="26043" marR="26043" marT="19050" marB="19050">
                    <a:lnL>
                      <a:noFill/>
                    </a:lnL>
                    <a:lnR>
                      <a:noFill/>
                    </a:lnR>
                    <a:lnT>
                      <a:noFill/>
                    </a:lnT>
                    <a:lnB>
                      <a:noFill/>
                    </a:lnB>
                  </a:tcPr>
                </a:tc>
                <a:tc>
                  <a:txBody>
                    <a:bodyPr/>
                    <a:lstStyle/>
                    <a:p>
                      <a:r>
                        <a:rPr lang="en-US" dirty="0"/>
                        <a:t>Address(</a:t>
                      </a:r>
                      <a:r>
                        <a:rPr lang="en-US" dirty="0" err="1"/>
                        <a:t>es</a:t>
                      </a:r>
                      <a:r>
                        <a:rPr lang="en-US" dirty="0"/>
                        <a:t>)</a:t>
                      </a:r>
                    </a:p>
                  </a:txBody>
                  <a:tcPr marL="26043" marR="26043" marT="19050" marB="19050">
                    <a:lnL>
                      <a:noFill/>
                    </a:lnL>
                    <a:lnR>
                      <a:noFill/>
                    </a:lnR>
                    <a:lnT>
                      <a:noFill/>
                    </a:lnT>
                    <a:lnB>
                      <a:noFill/>
                    </a:lnB>
                  </a:tcPr>
                </a:tc>
              </a:tr>
            </a:tbl>
          </a:graphicData>
        </a:graphic>
      </p:graphicFrame>
    </p:spTree>
    <p:extLst>
      <p:ext uri="{BB962C8B-B14F-4D97-AF65-F5344CB8AC3E}">
        <p14:creationId xmlns:p14="http://schemas.microsoft.com/office/powerpoint/2010/main" xmlns="" val="2518934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xample of integrating argument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2400" y="457200"/>
            <a:ext cx="8991600" cy="6019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06089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Footnote or Endnote</a:t>
            </a:r>
            <a:endParaRPr lang="en-US" dirty="0"/>
          </a:p>
        </p:txBody>
      </p:sp>
      <p:sp>
        <p:nvSpPr>
          <p:cNvPr id="3" name="Content Placeholder 2"/>
          <p:cNvSpPr>
            <a:spLocks noGrp="1"/>
          </p:cNvSpPr>
          <p:nvPr>
            <p:ph idx="1"/>
          </p:nvPr>
        </p:nvSpPr>
        <p:spPr/>
        <p:txBody>
          <a:bodyPr/>
          <a:lstStyle/>
          <a:p>
            <a:r>
              <a:rPr lang="en-US" dirty="0" smtClean="0"/>
              <a:t>Footnote – on the bottom of the page where the material is located</a:t>
            </a:r>
          </a:p>
          <a:p>
            <a:r>
              <a:rPr lang="en-US" dirty="0" smtClean="0"/>
              <a:t>Endnote – at the end of the document</a:t>
            </a:r>
            <a:endParaRPr lang="en-US" dirty="0"/>
          </a:p>
        </p:txBody>
      </p:sp>
    </p:spTree>
    <p:extLst>
      <p:ext uri="{BB962C8B-B14F-4D97-AF65-F5344CB8AC3E}">
        <p14:creationId xmlns:p14="http://schemas.microsoft.com/office/powerpoint/2010/main" xmlns="" val="1552308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Footnote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In summary, </a:t>
            </a:r>
            <a:r>
              <a:rPr lang="en-US" b="1" dirty="0" smtClean="0"/>
              <a:t>the first</a:t>
            </a:r>
            <a:r>
              <a:rPr lang="en-US" dirty="0" smtClean="0"/>
              <a:t> footnote or an endnote reference to a source should contain </a:t>
            </a:r>
            <a:r>
              <a:rPr lang="en-US" b="1" dirty="0" smtClean="0"/>
              <a:t>all the bibliographic information</a:t>
            </a:r>
            <a:r>
              <a:rPr lang="en-US" dirty="0" smtClean="0"/>
              <a:t> necessary to identify it. </a:t>
            </a:r>
          </a:p>
          <a:p>
            <a:pPr lvl="1"/>
            <a:r>
              <a:rPr lang="en-US" dirty="0" smtClean="0"/>
              <a:t>These details should then be followed by the page number or numbers of the quotation or specific reference.</a:t>
            </a:r>
          </a:p>
          <a:p>
            <a:r>
              <a:rPr lang="en-US" dirty="0" smtClean="0"/>
              <a:t>The </a:t>
            </a:r>
            <a:r>
              <a:rPr lang="en-US" b="1" dirty="0" smtClean="0"/>
              <a:t>second</a:t>
            </a:r>
            <a:r>
              <a:rPr lang="en-US" dirty="0" smtClean="0"/>
              <a:t> and subsequent references to a particular source may be </a:t>
            </a:r>
            <a:r>
              <a:rPr lang="en-US" b="1" dirty="0" smtClean="0"/>
              <a:t>abbreviated</a:t>
            </a:r>
            <a:r>
              <a:rPr lang="en-US" dirty="0" smtClean="0"/>
              <a:t> in two ways: by abbreviating the information of the first citation or by using Latin abbreviations such as </a:t>
            </a:r>
            <a:r>
              <a:rPr lang="en-US" b="1" dirty="0" smtClean="0"/>
              <a:t>ibid</a:t>
            </a:r>
            <a:r>
              <a:rPr lang="en-US" i="1" dirty="0" smtClean="0"/>
              <a:t> </a:t>
            </a:r>
            <a:r>
              <a:rPr lang="en-US" dirty="0" smtClean="0"/>
              <a:t>and </a:t>
            </a:r>
            <a:r>
              <a:rPr lang="en-US" b="1" dirty="0" err="1" smtClean="0"/>
              <a:t>op.cit</a:t>
            </a:r>
            <a:r>
              <a:rPr lang="en-US" b="1" dirty="0" smtClean="0"/>
              <a:t>.</a:t>
            </a:r>
            <a:r>
              <a:rPr lang="en-US" dirty="0" smtClean="0"/>
              <a:t>.</a:t>
            </a:r>
          </a:p>
          <a:p>
            <a:r>
              <a:rPr lang="en-US" b="1" dirty="0" smtClean="0"/>
              <a:t>Abbreviated information:</a:t>
            </a:r>
            <a:endParaRPr lang="en-US" dirty="0" smtClean="0"/>
          </a:p>
          <a:p>
            <a:r>
              <a:rPr lang="en-US" dirty="0" smtClean="0"/>
              <a:t>Y. </a:t>
            </a:r>
            <a:r>
              <a:rPr lang="en-US" dirty="0" err="1" smtClean="0"/>
              <a:t>Anzai</a:t>
            </a:r>
            <a:r>
              <a:rPr lang="en-US" dirty="0" smtClean="0"/>
              <a:t> and H. A. Simon. The theory of learning by doing. </a:t>
            </a:r>
            <a:r>
              <a:rPr lang="en-US" i="1" dirty="0" smtClean="0"/>
              <a:t>Psychological Review</a:t>
            </a:r>
            <a:r>
              <a:rPr lang="en-US" dirty="0" smtClean="0"/>
              <a:t>, 86, 124-180, 1979, p. 126</a:t>
            </a:r>
          </a:p>
          <a:p>
            <a:r>
              <a:rPr lang="en-US" dirty="0" err="1" smtClean="0"/>
              <a:t>Anzai</a:t>
            </a:r>
            <a:r>
              <a:rPr lang="en-US" dirty="0" smtClean="0"/>
              <a:t> &amp; Simon, p. 178</a:t>
            </a:r>
          </a:p>
          <a:p>
            <a:r>
              <a:rPr lang="en-US" dirty="0" smtClean="0"/>
              <a:t>If two works of the author are referred to, however, more information will be required; for example,</a:t>
            </a:r>
          </a:p>
          <a:p>
            <a:r>
              <a:rPr lang="en-US" dirty="0" smtClean="0"/>
              <a:t>A. </a:t>
            </a:r>
            <a:r>
              <a:rPr lang="en-US" dirty="0" err="1" smtClean="0"/>
              <a:t>Baddeley</a:t>
            </a:r>
            <a:r>
              <a:rPr lang="en-US" dirty="0" smtClean="0"/>
              <a:t>, </a:t>
            </a:r>
            <a:r>
              <a:rPr lang="en-US" i="1" dirty="0" smtClean="0"/>
              <a:t>Human Memory: Theory and Practice</a:t>
            </a:r>
            <a:r>
              <a:rPr lang="en-US" dirty="0" smtClean="0"/>
              <a:t>, </a:t>
            </a:r>
            <a:r>
              <a:rPr lang="en-US" dirty="0" err="1" smtClean="0"/>
              <a:t>Allyn</a:t>
            </a:r>
            <a:r>
              <a:rPr lang="en-US" dirty="0" smtClean="0"/>
              <a:t> and Bacon, Boston,1990.</a:t>
            </a:r>
          </a:p>
          <a:p>
            <a:r>
              <a:rPr lang="en-US" dirty="0" smtClean="0"/>
              <a:t>A. </a:t>
            </a:r>
            <a:r>
              <a:rPr lang="en-US" dirty="0" err="1" smtClean="0"/>
              <a:t>Baddeley</a:t>
            </a:r>
            <a:r>
              <a:rPr lang="en-US" dirty="0" smtClean="0"/>
              <a:t>, ‘Working memory’, </a:t>
            </a:r>
            <a:r>
              <a:rPr lang="en-US" i="1" dirty="0" smtClean="0"/>
              <a:t>Science</a:t>
            </a:r>
            <a:r>
              <a:rPr lang="en-US" dirty="0" smtClean="0"/>
              <a:t> , vol. 255, pp.556-559, 1992.</a:t>
            </a:r>
          </a:p>
          <a:p>
            <a:r>
              <a:rPr lang="en-US" dirty="0" err="1" smtClean="0"/>
              <a:t>Baddeley</a:t>
            </a:r>
            <a:r>
              <a:rPr lang="en-US" dirty="0" smtClean="0"/>
              <a:t>, </a:t>
            </a:r>
            <a:r>
              <a:rPr lang="en-US" i="1" dirty="0" smtClean="0"/>
              <a:t>Human Memory</a:t>
            </a:r>
            <a:r>
              <a:rPr lang="en-US" dirty="0" smtClean="0"/>
              <a:t>, p. 345.</a:t>
            </a:r>
          </a:p>
        </p:txBody>
      </p:sp>
    </p:spTree>
    <p:extLst>
      <p:ext uri="{BB962C8B-B14F-4D97-AF65-F5344CB8AC3E}">
        <p14:creationId xmlns:p14="http://schemas.microsoft.com/office/powerpoint/2010/main" xmlns="" val="62928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Numbering</a:t>
            </a:r>
            <a:endParaRPr lang="en-US" dirty="0"/>
          </a:p>
        </p:txBody>
      </p:sp>
      <p:sp>
        <p:nvSpPr>
          <p:cNvPr id="3" name="Content Placeholder 2"/>
          <p:cNvSpPr>
            <a:spLocks noGrp="1"/>
          </p:cNvSpPr>
          <p:nvPr>
            <p:ph idx="1"/>
          </p:nvPr>
        </p:nvSpPr>
        <p:spPr>
          <a:xfrm>
            <a:off x="457200" y="914400"/>
            <a:ext cx="8229600" cy="5638800"/>
          </a:xfrm>
        </p:spPr>
        <p:txBody>
          <a:bodyPr>
            <a:normAutofit fontScale="55000" lnSpcReduction="20000"/>
          </a:bodyPr>
          <a:lstStyle/>
          <a:p>
            <a:r>
              <a:rPr lang="en-US" b="1" dirty="0" smtClean="0"/>
              <a:t>Numbering of notes</a:t>
            </a:r>
            <a:endParaRPr lang="en-US" dirty="0" smtClean="0"/>
          </a:p>
          <a:p>
            <a:r>
              <a:rPr lang="en-US" dirty="0" smtClean="0"/>
              <a:t>Usually notes are indicated by superior figures (small numbers placed above the line of type). They can also be indicated, however, by a set order of symbols: asterisk, dagger, double dagger, section mark, parallel marks and paragraph mark. The use of symbols is usually restricted to mathematical works where superior figures may be confused with indices or in the rare case where both footnotes and endnotes appear.</a:t>
            </a:r>
          </a:p>
          <a:p>
            <a:r>
              <a:rPr lang="en-US" b="1" dirty="0" smtClean="0"/>
              <a:t>Footnote</a:t>
            </a:r>
            <a:r>
              <a:rPr lang="en-US" dirty="0" smtClean="0"/>
              <a:t> numbering can run: </a:t>
            </a:r>
          </a:p>
          <a:p>
            <a:pPr lvl="1"/>
            <a:r>
              <a:rPr lang="en-US" dirty="0" smtClean="0"/>
              <a:t>through a whole document</a:t>
            </a:r>
          </a:p>
          <a:p>
            <a:pPr lvl="1"/>
            <a:r>
              <a:rPr lang="en-US" dirty="0" smtClean="0"/>
              <a:t>begin afresh at each chapter</a:t>
            </a:r>
          </a:p>
          <a:p>
            <a:pPr lvl="1"/>
            <a:r>
              <a:rPr lang="en-US" dirty="0" smtClean="0"/>
              <a:t>begin afresh at each page.</a:t>
            </a:r>
          </a:p>
          <a:p>
            <a:r>
              <a:rPr lang="en-US" b="1" dirty="0" smtClean="0"/>
              <a:t>Endnote</a:t>
            </a:r>
            <a:r>
              <a:rPr lang="en-US" dirty="0" smtClean="0"/>
              <a:t> numbering can run: </a:t>
            </a:r>
          </a:p>
          <a:p>
            <a:pPr lvl="1"/>
            <a:r>
              <a:rPr lang="en-US" dirty="0" smtClean="0"/>
              <a:t>through a whole document</a:t>
            </a:r>
          </a:p>
          <a:p>
            <a:pPr lvl="1"/>
            <a:r>
              <a:rPr lang="en-US" dirty="0" smtClean="0"/>
              <a:t>begin afresh at each chapter</a:t>
            </a:r>
          </a:p>
          <a:p>
            <a:r>
              <a:rPr lang="en-US" b="1" dirty="0" smtClean="0"/>
              <a:t>Footnotes or endnotes should be placed at the end of a sentence or clause rather than immediately after the word or phrase to which they relate (this reduces disruption to the reader).</a:t>
            </a:r>
            <a:r>
              <a:rPr lang="en-US" dirty="0" smtClean="0"/>
              <a:t> If several points in a paragraph relate to one source a single note at the end of the paragraph will suffice. If a single fact in the text refers to several sources, include all of the sources in a single note. </a:t>
            </a:r>
          </a:p>
          <a:p>
            <a:r>
              <a:rPr lang="en-US" dirty="0" smtClean="0"/>
              <a:t>1 Reference: Australian Government Publishing Service, 1995, </a:t>
            </a:r>
            <a:r>
              <a:rPr lang="en-US" i="1" dirty="0" smtClean="0"/>
              <a:t>Style Manual: For Authors, Editors and Printers</a:t>
            </a:r>
            <a:r>
              <a:rPr lang="en-US" dirty="0" smtClean="0"/>
              <a:t>, 5th </a:t>
            </a:r>
            <a:r>
              <a:rPr lang="en-US" dirty="0" err="1" smtClean="0"/>
              <a:t>edn</a:t>
            </a:r>
            <a:r>
              <a:rPr lang="en-US" dirty="0" smtClean="0"/>
              <a:t>., Canberra: Australian Government Publishing Service.</a:t>
            </a:r>
          </a:p>
          <a:p>
            <a:endParaRPr lang="en-US" dirty="0" smtClean="0"/>
          </a:p>
          <a:p>
            <a:endParaRPr lang="en-US" dirty="0" smtClean="0"/>
          </a:p>
          <a:p>
            <a:endParaRPr lang="en-US" dirty="0"/>
          </a:p>
        </p:txBody>
      </p:sp>
    </p:spTree>
    <p:extLst>
      <p:ext uri="{BB962C8B-B14F-4D97-AF65-F5344CB8AC3E}">
        <p14:creationId xmlns:p14="http://schemas.microsoft.com/office/powerpoint/2010/main" xmlns="" val="1306891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Latin abbreviations: ibid</a:t>
            </a:r>
            <a:r>
              <a:rPr lang="en-US" dirty="0" smtClean="0"/>
              <a:t/>
            </a:r>
            <a:br>
              <a:rPr lang="en-US" dirty="0" smtClean="0"/>
            </a:br>
            <a:endParaRPr lang="en-US" dirty="0"/>
          </a:p>
        </p:txBody>
      </p:sp>
      <p:sp>
        <p:nvSpPr>
          <p:cNvPr id="3" name="Content Placeholder 2"/>
          <p:cNvSpPr>
            <a:spLocks noGrp="1"/>
          </p:cNvSpPr>
          <p:nvPr>
            <p:ph idx="1"/>
          </p:nvPr>
        </p:nvSpPr>
        <p:spPr>
          <a:xfrm>
            <a:off x="381000" y="838200"/>
            <a:ext cx="8229600" cy="5638800"/>
          </a:xfrm>
        </p:spPr>
        <p:txBody>
          <a:bodyPr>
            <a:normAutofit fontScale="85000" lnSpcReduction="10000"/>
          </a:bodyPr>
          <a:lstStyle/>
          <a:p>
            <a:r>
              <a:rPr lang="en-US" i="1" dirty="0" smtClean="0"/>
              <a:t>Ibid.</a:t>
            </a:r>
            <a:r>
              <a:rPr lang="en-US" dirty="0" smtClean="0"/>
              <a:t> (abbreviation for the Latin </a:t>
            </a:r>
            <a:r>
              <a:rPr lang="en-US" i="1" dirty="0" err="1" smtClean="0"/>
              <a:t>Ibidem</a:t>
            </a:r>
            <a:r>
              <a:rPr lang="en-US" dirty="0" smtClean="0"/>
              <a:t>, meaning "The same"). Refers to the same author and source (</a:t>
            </a:r>
            <a:r>
              <a:rPr lang="en-US" i="1" dirty="0" smtClean="0"/>
              <a:t>e.g.</a:t>
            </a:r>
            <a:r>
              <a:rPr lang="en-US" dirty="0" smtClean="0"/>
              <a:t>, book, journal) in the immediately preceding reference. </a:t>
            </a:r>
            <a:endParaRPr lang="en-US" b="1" dirty="0" smtClean="0"/>
          </a:p>
          <a:p>
            <a:r>
              <a:rPr lang="en-US" b="1" dirty="0" smtClean="0"/>
              <a:t>ibid</a:t>
            </a:r>
            <a:r>
              <a:rPr lang="en-US" dirty="0" smtClean="0"/>
              <a:t> is the abbreviation of </a:t>
            </a:r>
            <a:r>
              <a:rPr lang="en-US" i="1" dirty="0" err="1" smtClean="0"/>
              <a:t>ibidem</a:t>
            </a:r>
            <a:r>
              <a:rPr lang="en-US" dirty="0" smtClean="0"/>
              <a:t> and means 'in the same place'. You use ibid for a reference entry when the citation is </a:t>
            </a:r>
            <a:r>
              <a:rPr lang="en-US" b="1" dirty="0" smtClean="0"/>
              <a:t>the same (exactly the same source and author) as the previous footnote or endnote</a:t>
            </a:r>
            <a:r>
              <a:rPr lang="en-US" dirty="0" smtClean="0"/>
              <a:t>. </a:t>
            </a:r>
          </a:p>
          <a:p>
            <a:pPr lvl="1"/>
            <a:r>
              <a:rPr lang="en-US" dirty="0" smtClean="0"/>
              <a:t>If the page number is different, you include the page number of the new entry after ibid. ibid</a:t>
            </a:r>
            <a:r>
              <a:rPr lang="en-US" i="1" dirty="0" smtClean="0"/>
              <a:t> </a:t>
            </a:r>
            <a:r>
              <a:rPr lang="en-US" dirty="0" smtClean="0"/>
              <a:t>saves you writing out the full reference again; for example,</a:t>
            </a:r>
          </a:p>
          <a:p>
            <a:r>
              <a:rPr lang="en-US" dirty="0" smtClean="0"/>
              <a:t>Y. </a:t>
            </a:r>
            <a:r>
              <a:rPr lang="en-US" dirty="0" err="1" smtClean="0"/>
              <a:t>Anzai</a:t>
            </a:r>
            <a:r>
              <a:rPr lang="en-US" dirty="0" smtClean="0"/>
              <a:t> and H. A. Simon. The theory of learning by doing. </a:t>
            </a:r>
            <a:r>
              <a:rPr lang="en-US" i="1" dirty="0" smtClean="0"/>
              <a:t>Psychological Review</a:t>
            </a:r>
            <a:r>
              <a:rPr lang="en-US" dirty="0" smtClean="0"/>
              <a:t>, 86, 124-180, 1979, p. 126</a:t>
            </a:r>
          </a:p>
          <a:p>
            <a:r>
              <a:rPr lang="en-US" dirty="0" smtClean="0"/>
              <a:t>ibid.</a:t>
            </a:r>
          </a:p>
          <a:p>
            <a:r>
              <a:rPr lang="en-US" dirty="0" smtClean="0"/>
              <a:t>ibid., p.157.</a:t>
            </a:r>
          </a:p>
        </p:txBody>
      </p:sp>
    </p:spTree>
    <p:extLst>
      <p:ext uri="{BB962C8B-B14F-4D97-AF65-F5344CB8AC3E}">
        <p14:creationId xmlns:p14="http://schemas.microsoft.com/office/powerpoint/2010/main" xmlns="" val="660624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Latin abbreviations:  op cit.</a:t>
            </a:r>
            <a:endParaRPr lang="en-US" dirty="0"/>
          </a:p>
        </p:txBody>
      </p:sp>
      <p:sp>
        <p:nvSpPr>
          <p:cNvPr id="3" name="Content Placeholder 2"/>
          <p:cNvSpPr>
            <a:spLocks noGrp="1"/>
          </p:cNvSpPr>
          <p:nvPr>
            <p:ph idx="1"/>
          </p:nvPr>
        </p:nvSpPr>
        <p:spPr>
          <a:xfrm>
            <a:off x="457200" y="1066800"/>
            <a:ext cx="8229600" cy="5562600"/>
          </a:xfrm>
        </p:spPr>
        <p:txBody>
          <a:bodyPr>
            <a:normAutofit fontScale="70000" lnSpcReduction="20000"/>
          </a:bodyPr>
          <a:lstStyle/>
          <a:p>
            <a:r>
              <a:rPr lang="en-US" i="1" dirty="0" smtClean="0"/>
              <a:t>op. cit.</a:t>
            </a:r>
            <a:r>
              <a:rPr lang="en-US" dirty="0" smtClean="0"/>
              <a:t> (abbreviation for the Latin </a:t>
            </a:r>
            <a:r>
              <a:rPr lang="en-US" i="1" dirty="0" smtClean="0"/>
              <a:t>opus </a:t>
            </a:r>
            <a:r>
              <a:rPr lang="en-US" i="1" dirty="0" err="1" smtClean="0"/>
              <a:t>citatum</a:t>
            </a:r>
            <a:r>
              <a:rPr lang="en-US" dirty="0" smtClean="0"/>
              <a:t>, meaning "the work cited").  Refers to the reference listed earlier by the same author. </a:t>
            </a:r>
            <a:endParaRPr lang="en-US" b="1" dirty="0" smtClean="0"/>
          </a:p>
          <a:p>
            <a:r>
              <a:rPr lang="en-US" b="1" dirty="0" err="1" smtClean="0"/>
              <a:t>op.cit</a:t>
            </a:r>
            <a:r>
              <a:rPr lang="en-US" b="1" dirty="0" smtClean="0"/>
              <a:t>.</a:t>
            </a:r>
            <a:r>
              <a:rPr lang="en-US" dirty="0" smtClean="0"/>
              <a:t> is an abbreviation of </a:t>
            </a:r>
            <a:r>
              <a:rPr lang="en-US" b="1" i="1" dirty="0" err="1" smtClean="0"/>
              <a:t>opere</a:t>
            </a:r>
            <a:r>
              <a:rPr lang="en-US" b="1" i="1" dirty="0" smtClean="0"/>
              <a:t> citato </a:t>
            </a:r>
            <a:r>
              <a:rPr lang="en-US" dirty="0" smtClean="0"/>
              <a:t>that means 'in the work cited'. </a:t>
            </a:r>
            <a:r>
              <a:rPr lang="en-US" dirty="0" err="1" smtClean="0"/>
              <a:t>op.cit</a:t>
            </a:r>
            <a:r>
              <a:rPr lang="en-US" i="1" dirty="0" smtClean="0"/>
              <a:t>. </a:t>
            </a:r>
            <a:r>
              <a:rPr lang="en-US" dirty="0" smtClean="0"/>
              <a:t>is used together with the author’s name and page number when the full reference has already been cited. </a:t>
            </a:r>
          </a:p>
          <a:p>
            <a:r>
              <a:rPr lang="en-US" dirty="0" smtClean="0"/>
              <a:t>Y. </a:t>
            </a:r>
            <a:r>
              <a:rPr lang="en-US" dirty="0" err="1" smtClean="0"/>
              <a:t>Anzai</a:t>
            </a:r>
            <a:r>
              <a:rPr lang="en-US" dirty="0" smtClean="0"/>
              <a:t> and H. A. Simon. The theory of learning by doing. </a:t>
            </a:r>
            <a:r>
              <a:rPr lang="en-US" i="1" dirty="0" smtClean="0"/>
              <a:t>Psychological Review</a:t>
            </a:r>
            <a:r>
              <a:rPr lang="en-US" dirty="0" smtClean="0"/>
              <a:t>, 86, 124-180, 1979, p. 126</a:t>
            </a:r>
          </a:p>
          <a:p>
            <a:r>
              <a:rPr lang="en-US" dirty="0" smtClean="0"/>
              <a:t>J. R. Anderson. </a:t>
            </a:r>
            <a:r>
              <a:rPr lang="en-US" i="1" dirty="0" smtClean="0"/>
              <a:t>Cognitive psychology and its implications</a:t>
            </a:r>
            <a:r>
              <a:rPr lang="en-US" dirty="0" smtClean="0"/>
              <a:t>, 2nd </a:t>
            </a:r>
            <a:r>
              <a:rPr lang="en-US" dirty="0" err="1" smtClean="0"/>
              <a:t>edn</a:t>
            </a:r>
            <a:r>
              <a:rPr lang="en-US" dirty="0" smtClean="0"/>
              <a:t>, Freeman, New York, 1985, p. 234</a:t>
            </a:r>
          </a:p>
          <a:p>
            <a:r>
              <a:rPr lang="en-US" dirty="0" err="1" smtClean="0"/>
              <a:t>Anzai</a:t>
            </a:r>
            <a:r>
              <a:rPr lang="en-US" dirty="0" smtClean="0"/>
              <a:t> and Simon, op. cit., p. 157</a:t>
            </a:r>
          </a:p>
          <a:p>
            <a:r>
              <a:rPr lang="en-US" dirty="0" smtClean="0"/>
              <a:t>Anderson, op. cit., p. 36</a:t>
            </a:r>
          </a:p>
          <a:p>
            <a:r>
              <a:rPr lang="en-US" dirty="0" smtClean="0"/>
              <a:t>ibid. and op. cit. and any other abbreviations should be presented in normal type and </a:t>
            </a:r>
            <a:r>
              <a:rPr lang="en-US" b="1" dirty="0" smtClean="0"/>
              <a:t>always</a:t>
            </a:r>
            <a:r>
              <a:rPr lang="en-US" dirty="0" smtClean="0"/>
              <a:t> start with a </a:t>
            </a:r>
            <a:r>
              <a:rPr lang="en-US" b="1" dirty="0" smtClean="0"/>
              <a:t>lower case letter</a:t>
            </a:r>
            <a:r>
              <a:rPr lang="en-US" dirty="0" smtClean="0"/>
              <a:t>, even when they appear at the beginning of a note. </a:t>
            </a:r>
          </a:p>
          <a:p>
            <a:endParaRPr lang="en-US" dirty="0"/>
          </a:p>
        </p:txBody>
      </p:sp>
    </p:spTree>
    <p:extLst>
      <p:ext uri="{BB962C8B-B14F-4D97-AF65-F5344CB8AC3E}">
        <p14:creationId xmlns:p14="http://schemas.microsoft.com/office/powerpoint/2010/main" xmlns="" val="2722781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Identify the Source?</a:t>
            </a:r>
            <a:endParaRPr lang="en-US" dirty="0"/>
          </a:p>
        </p:txBody>
      </p:sp>
      <p:sp>
        <p:nvSpPr>
          <p:cNvPr id="3" name="Content Placeholder 2"/>
          <p:cNvSpPr>
            <a:spLocks noGrp="1"/>
          </p:cNvSpPr>
          <p:nvPr>
            <p:ph idx="1"/>
          </p:nvPr>
        </p:nvSpPr>
        <p:spPr>
          <a:xfrm>
            <a:off x="457200" y="1143000"/>
            <a:ext cx="8229600" cy="4983163"/>
          </a:xfrm>
        </p:spPr>
        <p:txBody>
          <a:bodyPr/>
          <a:lstStyle/>
          <a:p>
            <a:r>
              <a:rPr lang="en-US" dirty="0" smtClean="0"/>
              <a:t>R. </a:t>
            </a:r>
            <a:r>
              <a:rPr lang="en-US" dirty="0" err="1" smtClean="0"/>
              <a:t>Poirer</a:t>
            </a:r>
            <a:r>
              <a:rPr lang="en-US" dirty="0" smtClean="0"/>
              <a:t>, "Learning physics," (Academic, New York, 1993), p. 4. </a:t>
            </a:r>
          </a:p>
          <a:p>
            <a:r>
              <a:rPr lang="en-US" b="1" i="1" dirty="0" smtClean="0">
                <a:solidFill>
                  <a:srgbClr val="FF0000"/>
                </a:solidFill>
              </a:rPr>
              <a:t>Ibid.</a:t>
            </a:r>
            <a:r>
              <a:rPr lang="en-US" b="1" dirty="0" smtClean="0">
                <a:solidFill>
                  <a:srgbClr val="FF0000"/>
                </a:solidFill>
              </a:rPr>
              <a:t>, p. 9. </a:t>
            </a:r>
          </a:p>
          <a:p>
            <a:r>
              <a:rPr lang="en-US" dirty="0" smtClean="0"/>
              <a:t>T. Eliot, "Astrophysics," (Springer, Berlin, 1989), p. 141. </a:t>
            </a:r>
          </a:p>
          <a:p>
            <a:r>
              <a:rPr lang="en-US" dirty="0" smtClean="0"/>
              <a:t>R. Builder, </a:t>
            </a:r>
            <a:r>
              <a:rPr lang="en-US" i="1" dirty="0" smtClean="0"/>
              <a:t>J </a:t>
            </a:r>
            <a:r>
              <a:rPr lang="en-US" i="1" dirty="0" err="1" smtClean="0"/>
              <a:t>Phys</a:t>
            </a:r>
            <a:r>
              <a:rPr lang="en-US" i="1" dirty="0" smtClean="0"/>
              <a:t> </a:t>
            </a:r>
            <a:r>
              <a:rPr lang="en-US" i="1" dirty="0" err="1" smtClean="0"/>
              <a:t>Chem</a:t>
            </a:r>
            <a:r>
              <a:rPr lang="en-US" dirty="0" smtClean="0"/>
              <a:t> 20(3) 1654-57, 1991. </a:t>
            </a:r>
          </a:p>
          <a:p>
            <a:r>
              <a:rPr lang="en-US" b="1" dirty="0" smtClean="0">
                <a:solidFill>
                  <a:srgbClr val="00B0F0"/>
                </a:solidFill>
              </a:rPr>
              <a:t>Eliot, </a:t>
            </a:r>
            <a:r>
              <a:rPr lang="en-US" b="1" i="1" dirty="0" smtClean="0">
                <a:solidFill>
                  <a:srgbClr val="00B0F0"/>
                </a:solidFill>
              </a:rPr>
              <a:t>op. cit.</a:t>
            </a:r>
            <a:r>
              <a:rPr lang="en-US" b="1" dirty="0" smtClean="0">
                <a:solidFill>
                  <a:srgbClr val="00B0F0"/>
                </a:solidFill>
              </a:rPr>
              <a:t>, p.148</a:t>
            </a:r>
            <a:r>
              <a:rPr lang="en-US" dirty="0" smtClean="0"/>
              <a:t>. </a:t>
            </a:r>
          </a:p>
          <a:p>
            <a:endParaRPr lang="en-US" dirty="0"/>
          </a:p>
        </p:txBody>
      </p:sp>
    </p:spTree>
    <p:extLst>
      <p:ext uri="{BB962C8B-B14F-4D97-AF65-F5344CB8AC3E}">
        <p14:creationId xmlns:p14="http://schemas.microsoft.com/office/powerpoint/2010/main" xmlns="" val="4154745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THE SOURCE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Where </a:t>
            </a:r>
            <a:r>
              <a:rPr lang="en-US" i="1" dirty="0" smtClean="0"/>
              <a:t>Ibid.</a:t>
            </a:r>
            <a:r>
              <a:rPr lang="en-US" dirty="0" smtClean="0"/>
              <a:t> appears, </a:t>
            </a:r>
            <a:br>
              <a:rPr lang="en-US" dirty="0" smtClean="0"/>
            </a:br>
            <a:r>
              <a:rPr lang="en-US" dirty="0" smtClean="0"/>
              <a:t>the source is listed in the immediately </a:t>
            </a:r>
            <a:r>
              <a:rPr lang="en-US" dirty="0" err="1" smtClean="0"/>
              <a:t>preceeding</a:t>
            </a:r>
            <a:r>
              <a:rPr lang="en-US" dirty="0" smtClean="0"/>
              <a:t> reference. </a:t>
            </a:r>
            <a:br>
              <a:rPr lang="en-US" dirty="0" smtClean="0"/>
            </a:br>
            <a:r>
              <a:rPr lang="en-US" i="1" dirty="0" smtClean="0"/>
              <a:t>For reference # 5 in the list above, the source is listed in # 4 (</a:t>
            </a:r>
            <a:r>
              <a:rPr lang="en-US" i="1" dirty="0" err="1" smtClean="0"/>
              <a:t>Poirer</a:t>
            </a:r>
            <a:r>
              <a:rPr lang="en-US" i="1" dirty="0" smtClean="0"/>
              <a:t>, "Learning Physics")</a:t>
            </a:r>
            <a:r>
              <a:rPr lang="en-US" dirty="0" smtClean="0"/>
              <a:t>. </a:t>
            </a:r>
          </a:p>
          <a:p>
            <a:r>
              <a:rPr lang="en-US" dirty="0" smtClean="0"/>
              <a:t>Where </a:t>
            </a:r>
            <a:r>
              <a:rPr lang="en-US" i="1" dirty="0" smtClean="0"/>
              <a:t>op. cit.</a:t>
            </a:r>
            <a:r>
              <a:rPr lang="en-US" dirty="0" smtClean="0"/>
              <a:t> appears, </a:t>
            </a:r>
            <a:br>
              <a:rPr lang="en-US" dirty="0" smtClean="0"/>
            </a:br>
            <a:r>
              <a:rPr lang="en-US" dirty="0" smtClean="0"/>
              <a:t>the source is listed in the previous reference by the same author. </a:t>
            </a:r>
            <a:br>
              <a:rPr lang="en-US" dirty="0" smtClean="0"/>
            </a:br>
            <a:r>
              <a:rPr lang="en-US" i="1" dirty="0" smtClean="0"/>
              <a:t>For reference # 8 in the list above, the author is Eliot and reference # 6 is by Eliot so the source is "Astrophysics"</a:t>
            </a:r>
            <a:r>
              <a:rPr lang="en-US" dirty="0" smtClean="0"/>
              <a:t>. </a:t>
            </a:r>
          </a:p>
          <a:p>
            <a:endParaRPr lang="en-US" dirty="0"/>
          </a:p>
        </p:txBody>
      </p:sp>
    </p:spTree>
    <p:extLst>
      <p:ext uri="{BB962C8B-B14F-4D97-AF65-F5344CB8AC3E}">
        <p14:creationId xmlns:p14="http://schemas.microsoft.com/office/powerpoint/2010/main" xmlns="" val="2401400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a:t>
            </a:r>
            <a:endParaRPr lang="en-US" dirty="0"/>
          </a:p>
        </p:txBody>
      </p:sp>
      <p:sp>
        <p:nvSpPr>
          <p:cNvPr id="3" name="Content Placeholder 2"/>
          <p:cNvSpPr>
            <a:spLocks noGrp="1"/>
          </p:cNvSpPr>
          <p:nvPr>
            <p:ph idx="1"/>
          </p:nvPr>
        </p:nvSpPr>
        <p:spPr/>
        <p:txBody>
          <a:bodyPr/>
          <a:lstStyle/>
          <a:p>
            <a:r>
              <a:rPr lang="en-US" dirty="0" smtClean="0"/>
              <a:t/>
            </a:r>
            <a:br>
              <a:rPr lang="en-US" dirty="0" smtClean="0"/>
            </a:br>
            <a:r>
              <a:rPr lang="en-US" b="1" dirty="0" smtClean="0"/>
              <a:t>Ibid </a:t>
            </a:r>
            <a:r>
              <a:rPr lang="en-US" dirty="0" smtClean="0"/>
              <a:t>(= "</a:t>
            </a:r>
            <a:r>
              <a:rPr lang="en-US" i="1" dirty="0" smtClean="0"/>
              <a:t>in the same place</a:t>
            </a:r>
            <a:r>
              <a:rPr lang="en-US" dirty="0" smtClean="0"/>
              <a:t>") is used when you have two </a:t>
            </a:r>
            <a:r>
              <a:rPr lang="en-US" u="sng" dirty="0" smtClean="0"/>
              <a:t>consecutive</a:t>
            </a:r>
            <a:r>
              <a:rPr lang="en-US" dirty="0" smtClean="0"/>
              <a:t> footnotes referring to the same work.</a:t>
            </a:r>
            <a:br>
              <a:rPr lang="en-US" dirty="0" smtClean="0"/>
            </a:br>
            <a:r>
              <a:rPr lang="en-US" b="1" dirty="0" smtClean="0"/>
              <a:t>Op. cit.</a:t>
            </a:r>
            <a:r>
              <a:rPr lang="en-US" dirty="0" smtClean="0"/>
              <a:t> (= "</a:t>
            </a:r>
            <a:r>
              <a:rPr lang="en-US" i="1" dirty="0" smtClean="0"/>
              <a:t>in the work quoted</a:t>
            </a:r>
            <a:r>
              <a:rPr lang="en-US" dirty="0" smtClean="0"/>
              <a:t>") is used when the two footnotes are </a:t>
            </a:r>
            <a:r>
              <a:rPr lang="en-US" u="sng" dirty="0" smtClean="0"/>
              <a:t>separated</a:t>
            </a:r>
            <a:r>
              <a:rPr lang="en-US" dirty="0" smtClean="0"/>
              <a:t> by references to different works.</a:t>
            </a:r>
            <a:endParaRPr lang="en-US" dirty="0"/>
          </a:p>
        </p:txBody>
      </p:sp>
    </p:spTree>
    <p:extLst>
      <p:ext uri="{BB962C8B-B14F-4D97-AF65-F5344CB8AC3E}">
        <p14:creationId xmlns:p14="http://schemas.microsoft.com/office/powerpoint/2010/main" xmlns="" val="3188703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962</Words>
  <Application>Microsoft Office PowerPoint</Application>
  <PresentationFormat>On-screen Show (4:3)</PresentationFormat>
  <Paragraphs>76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Footnotes, Endnotes, etc</vt:lpstr>
      <vt:lpstr>Footnote or Endnote</vt:lpstr>
      <vt:lpstr>First Footnote</vt:lpstr>
      <vt:lpstr>Numbering</vt:lpstr>
      <vt:lpstr>Latin abbreviations: ibid </vt:lpstr>
      <vt:lpstr>Latin abbreviations:  op cit.</vt:lpstr>
      <vt:lpstr>Examples:  Identify the Source?</vt:lpstr>
      <vt:lpstr>IDENTIFYING THE SOURCE</vt:lpstr>
      <vt:lpstr>Rule</vt:lpstr>
      <vt:lpstr>Integrating Your Arguments</vt:lpstr>
      <vt:lpstr>Integrating Your Arguments:  Verbs</vt:lpstr>
      <vt:lpstr>Slide 12</vt:lpstr>
    </vt:vector>
  </TitlesOfParts>
  <Company>Los Angeles Unified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Footnotes, Endnotes, etc</dc:title>
  <dc:creator>LAUSD</dc:creator>
  <cp:lastModifiedBy>Richard_Huynh</cp:lastModifiedBy>
  <cp:revision>3</cp:revision>
  <dcterms:created xsi:type="dcterms:W3CDTF">2013-10-29T19:59:30Z</dcterms:created>
  <dcterms:modified xsi:type="dcterms:W3CDTF">2013-11-19T19:00:40Z</dcterms:modified>
</cp:coreProperties>
</file>