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18"/>
  </p:notesMasterIdLst>
  <p:handoutMasterIdLst>
    <p:handoutMasterId r:id="rId19"/>
  </p:handoutMasterIdLst>
  <p:sldIdLst>
    <p:sldId id="279" r:id="rId3"/>
    <p:sldId id="287" r:id="rId4"/>
    <p:sldId id="273" r:id="rId5"/>
    <p:sldId id="274" r:id="rId6"/>
    <p:sldId id="290" r:id="rId7"/>
    <p:sldId id="291" r:id="rId8"/>
    <p:sldId id="292" r:id="rId9"/>
    <p:sldId id="293" r:id="rId10"/>
    <p:sldId id="283" r:id="rId11"/>
    <p:sldId id="294" r:id="rId12"/>
    <p:sldId id="297" r:id="rId13"/>
    <p:sldId id="296" r:id="rId14"/>
    <p:sldId id="295" r:id="rId15"/>
    <p:sldId id="282" r:id="rId16"/>
    <p:sldId id="277" r:id="rId17"/>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3" autoAdjust="0"/>
    <p:restoredTop sz="94660"/>
  </p:normalViewPr>
  <p:slideViewPr>
    <p:cSldViewPr>
      <p:cViewPr varScale="1">
        <p:scale>
          <a:sx n="60" d="100"/>
          <a:sy n="60" d="100"/>
        </p:scale>
        <p:origin x="67" y="331"/>
      </p:cViewPr>
      <p:guideLst>
        <p:guide orient="horz" pos="2160"/>
        <p:guide pos="3839"/>
      </p:guideLst>
    </p:cSldViewPr>
  </p:slideViewPr>
  <p:notesTextViewPr>
    <p:cViewPr>
      <p:scale>
        <a:sx n="1" d="1"/>
        <a:sy n="1" d="1"/>
      </p:scale>
      <p:origin x="0" y="0"/>
    </p:cViewPr>
  </p:notesTextViewPr>
  <p:sorterViewPr>
    <p:cViewPr>
      <p:scale>
        <a:sx n="50" d="100"/>
        <a:sy n="50" d="100"/>
      </p:scale>
      <p:origin x="0" y="0"/>
    </p:cViewPr>
  </p:sorterViewPr>
  <p:notesViewPr>
    <p:cSldViewPr showGuides="1">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54C6E1-AF92-4FB7-A013-0B520EBC30AE}" type="datetimeFigureOut">
              <a:rPr lang="en-US"/>
              <a:t>10/15/2015</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10850-0874-4A61-99B4-D613C5E8D9EA}" type="datetimeFigureOut">
              <a:rPr lang="en-US"/>
              <a:t>10/15/2015</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smtClean="0"/>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smtClean="0"/>
              <a:t>Click to edit Master title style</a:t>
            </a:r>
            <a:endParaRPr/>
          </a:p>
        </p:txBody>
      </p:sp>
      <p:sp>
        <p:nvSpPr>
          <p:cNvPr id="3" name="Picture Placeholder 2"/>
          <p:cNvSpPr>
            <a:spLocks noGrp="1"/>
          </p:cNvSpPr>
          <p:nvPr>
            <p:ph type="pic" idx="1"/>
          </p:nvPr>
        </p:nvSpPr>
        <p:spPr>
          <a:xfrm>
            <a:off x="507868" y="482600"/>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smtClean="0"/>
              <a:t>Click icon to add picture</a:t>
            </a:r>
            <a:endParaRPr/>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3B9B9059-F1D6-41D0-95CF-D21CAA096B3A}" type="datetimeFigureOut">
              <a:rPr lang="en-US"/>
              <a:t>10/15/2015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599"/>
            <a:ext cx="1843982" cy="57912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914162" y="482599"/>
            <a:ext cx="9040045" cy="57912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3B9B9059-F1D6-41D0-95CF-D21CAA096B3A}" type="datetimeFigureOut">
              <a:rPr lang="en-US"/>
              <a:t>10/15/2015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3B9B9059-F1D6-41D0-95CF-D21CAA096B3A}" type="datetimeFigureOut">
              <a:rPr lang="en-US"/>
              <a:t>10/15/2015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1218883" y="1524000"/>
            <a:ext cx="9751060" cy="1992597"/>
          </a:xfrm>
        </p:spPr>
        <p:txBody>
          <a:bodyPr anchor="b" anchorCtr="0">
            <a:noAutofit/>
          </a:bodyPr>
          <a:lstStyle>
            <a:lvl1pPr algn="ctr">
              <a:defRPr sz="4400" b="0" cap="all" baseline="0"/>
            </a:lvl1pPr>
          </a:lstStyle>
          <a:p>
            <a:r>
              <a:rPr lang="en-US" smtClean="0"/>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9B9059-F1D6-41D0-95CF-D21CAA096B3A}" type="datetimeFigureOut">
              <a:rPr lang="en-US"/>
              <a:t>10/15/2015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3B9B9059-F1D6-41D0-95CF-D21CAA096B3A}" type="datetimeFigureOut">
              <a:rPr lang="en-US"/>
              <a:t>10/15/2015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3B9B9059-F1D6-41D0-95CF-D21CAA096B3A}" type="datetimeFigureOut">
              <a:rPr lang="en-US"/>
              <a:t>10/15/2015</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3B9B9059-F1D6-41D0-95CF-D21CAA096B3A}" type="datetimeFigureOut">
              <a:rPr lang="en-US"/>
              <a:t>10/15/2015</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smtClean="0"/>
              <a:t>Click to edit Master title style</a:t>
            </a:r>
            <a:endParaRPr/>
          </a:p>
        </p:txBody>
      </p:sp>
      <p:sp>
        <p:nvSpPr>
          <p:cNvPr id="3" name="Content Placeholder 2"/>
          <p:cNvSpPr>
            <a:spLocks noGrp="1"/>
          </p:cNvSpPr>
          <p:nvPr>
            <p:ph idx="1"/>
          </p:nvPr>
        </p:nvSpPr>
        <p:spPr bwMode="white">
          <a:xfrm>
            <a:off x="507868" y="482600"/>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6399133" y="1905000"/>
            <a:ext cx="5180251" cy="1727200"/>
          </a:xfrm>
        </p:spPr>
        <p:txBody>
          <a:bodyPr anchor="b" anchorCtr="0">
            <a:normAutofit/>
          </a:bodyPr>
          <a:lstStyle>
            <a:lvl1pPr algn="l">
              <a:defRPr sz="3200" b="0"/>
            </a:lvl1pPr>
          </a:lstStyle>
          <a:p>
            <a:r>
              <a:rPr lang="en-US" smtClean="0"/>
              <a:t>Click to edit Master title style</a:t>
            </a:r>
            <a:endParaRPr/>
          </a:p>
        </p:txBody>
      </p:sp>
      <p:sp>
        <p:nvSpPr>
          <p:cNvPr id="3" name="Picture Placeholder 2"/>
          <p:cNvSpPr>
            <a:spLocks noGrp="1"/>
          </p:cNvSpPr>
          <p:nvPr>
            <p:ph type="pic" idx="1"/>
          </p:nvPr>
        </p:nvSpPr>
        <p:spPr>
          <a:xfrm>
            <a:off x="507869"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smtClean="0"/>
              <a:t>Click icon to add picture</a:t>
            </a:r>
            <a:endParaRPr/>
          </a:p>
        </p:txBody>
      </p:sp>
      <p:sp>
        <p:nvSpPr>
          <p:cNvPr id="4" name="Text Placeholder 3"/>
          <p:cNvSpPr>
            <a:spLocks noGrp="1"/>
          </p:cNvSpPr>
          <p:nvPr>
            <p:ph type="body" sz="half" idx="2"/>
          </p:nvPr>
        </p:nvSpPr>
        <p:spPr>
          <a:xfrm>
            <a:off x="6399133"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r>
              <a:rPr lang="en-US" smtClean="0"/>
              <a:t>Click to edit Master title style</a:t>
            </a:r>
            <a:endParaRPr/>
          </a:p>
        </p:txBody>
      </p:sp>
      <p:sp>
        <p:nvSpPr>
          <p:cNvPr id="3" name="Text Placeholder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10/15/2015</a:t>
            </a:fld>
            <a:endParaRPr/>
          </a:p>
        </p:txBody>
      </p:sp>
      <p:sp>
        <p:nvSpPr>
          <p:cNvPr id="5" name="Footer Placeholder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Competencies for the 21</a:t>
            </a:r>
            <a:r>
              <a:rPr lang="en-US" baseline="30000" dirty="0" smtClean="0"/>
              <a:t>st</a:t>
            </a:r>
            <a:r>
              <a:rPr lang="en-US" dirty="0" smtClean="0"/>
              <a:t> Century</a:t>
            </a:r>
            <a:endParaRPr lang="en-US" dirty="0"/>
          </a:p>
        </p:txBody>
      </p:sp>
      <p:sp>
        <p:nvSpPr>
          <p:cNvPr id="3" name="Title 2"/>
          <p:cNvSpPr>
            <a:spLocks noGrp="1"/>
          </p:cNvSpPr>
          <p:nvPr>
            <p:ph type="ctrTitle"/>
          </p:nvPr>
        </p:nvSpPr>
        <p:spPr>
          <a:xfrm>
            <a:off x="1218883" y="685800"/>
            <a:ext cx="9751060" cy="4343400"/>
          </a:xfrm>
        </p:spPr>
        <p:txBody>
          <a:bodyPr/>
          <a:lstStyle/>
          <a:p>
            <a:r>
              <a:rPr lang="en-US" dirty="0" smtClean="0"/>
              <a:t>LEMA Vision mission &amp; </a:t>
            </a:r>
            <a:br>
              <a:rPr lang="en-US" dirty="0" smtClean="0"/>
            </a:br>
            <a:r>
              <a:rPr lang="en-US" dirty="0" smtClean="0"/>
              <a:t>Student Learning Objectives (SLO)</a:t>
            </a:r>
            <a:endParaRPr lang="en-US" dirty="0"/>
          </a:p>
        </p:txBody>
      </p:sp>
    </p:spTree>
    <p:extLst>
      <p:ext uri="{BB962C8B-B14F-4D97-AF65-F5344CB8AC3E}">
        <p14:creationId xmlns:p14="http://schemas.microsoft.com/office/powerpoint/2010/main" val="108287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communicators</a:t>
            </a:r>
            <a:endParaRPr lang="en-US" dirty="0"/>
          </a:p>
        </p:txBody>
      </p:sp>
      <p:sp>
        <p:nvSpPr>
          <p:cNvPr id="3" name="Content Placeholder 2"/>
          <p:cNvSpPr>
            <a:spLocks noGrp="1"/>
          </p:cNvSpPr>
          <p:nvPr>
            <p:ph idx="1"/>
          </p:nvPr>
        </p:nvSpPr>
        <p:spPr/>
        <p:txBody>
          <a:bodyPr/>
          <a:lstStyle/>
          <a:p>
            <a:r>
              <a:rPr lang="en-US" dirty="0" smtClean="0"/>
              <a:t>In </a:t>
            </a:r>
            <a:r>
              <a:rPr lang="en-US" u="sng" dirty="0" smtClean="0"/>
              <a:t>Senior Seminar</a:t>
            </a:r>
            <a:r>
              <a:rPr lang="en-US" dirty="0" smtClean="0"/>
              <a:t>, we practice </a:t>
            </a:r>
            <a:r>
              <a:rPr lang="en-US" b="1" dirty="0" smtClean="0"/>
              <a:t>effective communication when …</a:t>
            </a:r>
            <a:endParaRPr lang="en-US" dirty="0"/>
          </a:p>
        </p:txBody>
      </p:sp>
      <p:sp>
        <p:nvSpPr>
          <p:cNvPr id="4" name="Text Placeholder 3"/>
          <p:cNvSpPr>
            <a:spLocks noGrp="1"/>
          </p:cNvSpPr>
          <p:nvPr>
            <p:ph type="body" sz="half" idx="2"/>
          </p:nvPr>
        </p:nvSpPr>
        <p:spPr/>
        <p:txBody>
          <a:bodyPr/>
          <a:lstStyle/>
          <a:p>
            <a:r>
              <a:rPr lang="en-US" b="1" dirty="0"/>
              <a:t>LEMA graduates will be EFFECTIVE COMMUNICATORS who can</a:t>
            </a:r>
            <a:endParaRPr lang="en-US" dirty="0"/>
          </a:p>
        </p:txBody>
      </p:sp>
    </p:spTree>
    <p:extLst>
      <p:ext uri="{BB962C8B-B14F-4D97-AF65-F5344CB8AC3E}">
        <p14:creationId xmlns:p14="http://schemas.microsoft.com/office/powerpoint/2010/main" val="273934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directed individuals</a:t>
            </a:r>
            <a:endParaRPr lang="en-US" dirty="0"/>
          </a:p>
        </p:txBody>
      </p:sp>
      <p:sp>
        <p:nvSpPr>
          <p:cNvPr id="3" name="Content Placeholder 2"/>
          <p:cNvSpPr>
            <a:spLocks noGrp="1"/>
          </p:cNvSpPr>
          <p:nvPr>
            <p:ph idx="1"/>
          </p:nvPr>
        </p:nvSpPr>
        <p:spPr/>
        <p:txBody>
          <a:bodyPr/>
          <a:lstStyle/>
          <a:p>
            <a:r>
              <a:rPr lang="en-US" dirty="0" smtClean="0"/>
              <a:t>In </a:t>
            </a:r>
            <a:r>
              <a:rPr lang="en-US" u="sng" dirty="0" smtClean="0"/>
              <a:t>ERWC</a:t>
            </a:r>
            <a:r>
              <a:rPr lang="en-US" dirty="0" smtClean="0"/>
              <a:t> we demonstrate that we are </a:t>
            </a:r>
            <a:r>
              <a:rPr lang="en-US" b="1" dirty="0" smtClean="0"/>
              <a:t>self directed and responsible individuals when</a:t>
            </a:r>
            <a:endParaRPr lang="en-US" dirty="0"/>
          </a:p>
        </p:txBody>
      </p:sp>
      <p:sp>
        <p:nvSpPr>
          <p:cNvPr id="4" name="Text Placeholder 3"/>
          <p:cNvSpPr>
            <a:spLocks noGrp="1"/>
          </p:cNvSpPr>
          <p:nvPr>
            <p:ph type="body" sz="half" idx="2"/>
          </p:nvPr>
        </p:nvSpPr>
        <p:spPr/>
        <p:txBody>
          <a:bodyPr/>
          <a:lstStyle/>
          <a:p>
            <a:r>
              <a:rPr lang="en-US" b="1" dirty="0"/>
              <a:t>LEMA graduates will be RESPONSIBLE, SELF DIRECTED INDIVIDUALS who can</a:t>
            </a:r>
            <a:endParaRPr lang="en-US" dirty="0"/>
          </a:p>
        </p:txBody>
      </p:sp>
    </p:spTree>
    <p:extLst>
      <p:ext uri="{BB962C8B-B14F-4D97-AF65-F5344CB8AC3E}">
        <p14:creationId xmlns:p14="http://schemas.microsoft.com/office/powerpoint/2010/main" val="2535682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Productive community members</a:t>
            </a:r>
            <a:endParaRPr lang="en-US" dirty="0"/>
          </a:p>
        </p:txBody>
      </p:sp>
      <p:sp>
        <p:nvSpPr>
          <p:cNvPr id="3" name="Content Placeholder 2"/>
          <p:cNvSpPr>
            <a:spLocks noGrp="1"/>
          </p:cNvSpPr>
          <p:nvPr>
            <p:ph idx="1"/>
          </p:nvPr>
        </p:nvSpPr>
        <p:spPr/>
        <p:txBody>
          <a:bodyPr/>
          <a:lstStyle/>
          <a:p>
            <a:r>
              <a:rPr lang="en-US" dirty="0" smtClean="0"/>
              <a:t>In ____________, we are proud to be </a:t>
            </a:r>
            <a:r>
              <a:rPr lang="en-US" b="1" dirty="0" smtClean="0"/>
              <a:t>productive community members when</a:t>
            </a:r>
            <a:endParaRPr lang="en-US" dirty="0"/>
          </a:p>
        </p:txBody>
      </p:sp>
      <p:sp>
        <p:nvSpPr>
          <p:cNvPr id="4" name="Text Placeholder 3"/>
          <p:cNvSpPr>
            <a:spLocks noGrp="1"/>
          </p:cNvSpPr>
          <p:nvPr>
            <p:ph type="body" sz="half" idx="2"/>
          </p:nvPr>
        </p:nvSpPr>
        <p:spPr/>
        <p:txBody>
          <a:bodyPr/>
          <a:lstStyle/>
          <a:p>
            <a:r>
              <a:rPr lang="en-US" b="1" dirty="0"/>
              <a:t>LEMA graduates will be PRODUCTIVE COMMUNITY MEMBERS who</a:t>
            </a:r>
            <a:endParaRPr lang="en-US" dirty="0"/>
          </a:p>
        </p:txBody>
      </p:sp>
    </p:spTree>
    <p:extLst>
      <p:ext uri="{BB962C8B-B14F-4D97-AF65-F5344CB8AC3E}">
        <p14:creationId xmlns:p14="http://schemas.microsoft.com/office/powerpoint/2010/main" val="224507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&amp; technology literate</a:t>
            </a:r>
            <a:endParaRPr lang="en-US" dirty="0"/>
          </a:p>
        </p:txBody>
      </p:sp>
      <p:sp>
        <p:nvSpPr>
          <p:cNvPr id="3" name="Content Placeholder 2"/>
          <p:cNvSpPr>
            <a:spLocks noGrp="1"/>
          </p:cNvSpPr>
          <p:nvPr>
            <p:ph idx="1"/>
          </p:nvPr>
        </p:nvSpPr>
        <p:spPr/>
        <p:txBody>
          <a:bodyPr/>
          <a:lstStyle/>
          <a:p>
            <a:r>
              <a:rPr lang="en-US" dirty="0" smtClean="0"/>
              <a:t>In </a:t>
            </a:r>
            <a:r>
              <a:rPr lang="en-US" u="sng" dirty="0" smtClean="0"/>
              <a:t>all of our LEMA classes</a:t>
            </a:r>
            <a:r>
              <a:rPr lang="en-US" dirty="0" smtClean="0"/>
              <a:t>, we demonstrate literacy of media and mastery of technology when …</a:t>
            </a:r>
            <a:endParaRPr lang="en-US" dirty="0"/>
          </a:p>
        </p:txBody>
      </p:sp>
      <p:sp>
        <p:nvSpPr>
          <p:cNvPr id="4" name="Text Placeholder 3"/>
          <p:cNvSpPr>
            <a:spLocks noGrp="1"/>
          </p:cNvSpPr>
          <p:nvPr>
            <p:ph type="body" sz="half" idx="2"/>
          </p:nvPr>
        </p:nvSpPr>
        <p:spPr/>
        <p:txBody>
          <a:bodyPr/>
          <a:lstStyle/>
          <a:p>
            <a:r>
              <a:rPr lang="en-US" b="1" dirty="0"/>
              <a:t>LEMA graduates will be MEDIA and TECHNOLOGY literate who…</a:t>
            </a:r>
            <a:r>
              <a:rPr lang="en-US" dirty="0"/>
              <a:t/>
            </a:r>
            <a:br>
              <a:rPr lang="en-US" dirty="0"/>
            </a:br>
            <a:endParaRPr lang="en-US" dirty="0"/>
          </a:p>
        </p:txBody>
      </p:sp>
    </p:spTree>
    <p:extLst>
      <p:ext uri="{BB962C8B-B14F-4D97-AF65-F5344CB8AC3E}">
        <p14:creationId xmlns:p14="http://schemas.microsoft.com/office/powerpoint/2010/main" val="2300898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Text Placeholder 3"/>
          <p:cNvSpPr>
            <a:spLocks noGrp="1"/>
          </p:cNvSpPr>
          <p:nvPr>
            <p:ph type="body" sz="half" idx="2"/>
          </p:nvPr>
        </p:nvSpPr>
        <p:spPr/>
        <p:txBody>
          <a:bodyPr/>
          <a:lstStyle/>
          <a:p>
            <a:endParaRPr lang="en-US" dirty="0"/>
          </a:p>
        </p:txBody>
      </p:sp>
      <p:sp>
        <p:nvSpPr>
          <p:cNvPr id="3" name="Picture Placeholder 2"/>
          <p:cNvSpPr>
            <a:spLocks noGrp="1"/>
          </p:cNvSpPr>
          <p:nvPr>
            <p:ph type="pic" idx="1"/>
          </p:nvPr>
        </p:nvSpPr>
        <p:spPr/>
      </p:sp>
    </p:spTree>
    <p:extLst>
      <p:ext uri="{BB962C8B-B14F-4D97-AF65-F5344CB8AC3E}">
        <p14:creationId xmlns:p14="http://schemas.microsoft.com/office/powerpoint/2010/main" val="3632661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Text Placeholder 3"/>
          <p:cNvSpPr>
            <a:spLocks noGrp="1"/>
          </p:cNvSpPr>
          <p:nvPr>
            <p:ph type="body" sz="half" idx="2"/>
          </p:nvPr>
        </p:nvSpPr>
        <p:spPr/>
        <p:txBody>
          <a:bodyPr/>
          <a:lstStyle/>
          <a:p>
            <a:endParaRPr lang="en-US" dirty="0"/>
          </a:p>
        </p:txBody>
      </p:sp>
      <p:sp>
        <p:nvSpPr>
          <p:cNvPr id="3" name="Picture Placeholder 2"/>
          <p:cNvSpPr>
            <a:spLocks noGrp="1"/>
          </p:cNvSpPr>
          <p:nvPr>
            <p:ph type="pic" idx="1"/>
          </p:nvPr>
        </p:nvSpPr>
        <p:spPr/>
      </p:sp>
    </p:spTree>
    <p:extLst>
      <p:ext uri="{BB962C8B-B14F-4D97-AF65-F5344CB8AC3E}">
        <p14:creationId xmlns:p14="http://schemas.microsoft.com/office/powerpoint/2010/main" val="3186028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914162" y="76200"/>
            <a:ext cx="10360501" cy="1066800"/>
          </a:xfrm>
        </p:spPr>
        <p:txBody>
          <a:bodyPr/>
          <a:lstStyle/>
          <a:p>
            <a:r>
              <a:rPr lang="en-US" dirty="0" smtClean="0"/>
              <a:t>AT LEMA, </a:t>
            </a:r>
            <a:endParaRPr lang="en-US" dirty="0"/>
          </a:p>
        </p:txBody>
      </p:sp>
      <p:sp>
        <p:nvSpPr>
          <p:cNvPr id="14" name="Content Placeholder 13"/>
          <p:cNvSpPr>
            <a:spLocks noGrp="1"/>
          </p:cNvSpPr>
          <p:nvPr>
            <p:ph idx="1"/>
          </p:nvPr>
        </p:nvSpPr>
        <p:spPr>
          <a:xfrm>
            <a:off x="914162" y="1143000"/>
            <a:ext cx="10360501" cy="5130801"/>
          </a:xfrm>
        </p:spPr>
        <p:txBody>
          <a:bodyPr>
            <a:normAutofit fontScale="92500"/>
          </a:bodyPr>
          <a:lstStyle/>
          <a:p>
            <a:r>
              <a:rPr lang="en-US" b="1" dirty="0" smtClean="0"/>
              <a:t>OUR </a:t>
            </a:r>
            <a:r>
              <a:rPr lang="en-US" b="1" dirty="0"/>
              <a:t>VALUES…</a:t>
            </a:r>
            <a:endParaRPr lang="en-US" dirty="0"/>
          </a:p>
          <a:p>
            <a:pPr lvl="0"/>
            <a:r>
              <a:rPr lang="en-US" b="1" dirty="0"/>
              <a:t>We value STUDENTS who think reflectively about themselves, critically about the world and aspirational about their role in it. </a:t>
            </a:r>
            <a:endParaRPr lang="en-US" dirty="0"/>
          </a:p>
          <a:p>
            <a:pPr marL="0" indent="0">
              <a:buNone/>
            </a:pPr>
            <a:endParaRPr lang="en-US" dirty="0"/>
          </a:p>
          <a:p>
            <a:pPr lvl="0"/>
            <a:r>
              <a:rPr lang="en-US" b="1" dirty="0"/>
              <a:t>We value TEACHERS committed to providing an academic curriculum as rigorous as the demands of both the 21</a:t>
            </a:r>
            <a:r>
              <a:rPr lang="en-US" b="1" baseline="30000" dirty="0"/>
              <a:t>st</a:t>
            </a:r>
            <a:r>
              <a:rPr lang="en-US" b="1" dirty="0"/>
              <a:t> Century     workplaces in which our students will be employed, and the college environments in which they will be enrolled.</a:t>
            </a:r>
            <a:endParaRPr lang="en-US" dirty="0"/>
          </a:p>
          <a:p>
            <a:r>
              <a:rPr lang="en-US" b="1" dirty="0"/>
              <a:t> </a:t>
            </a:r>
            <a:r>
              <a:rPr lang="en-US" b="1" dirty="0" smtClean="0"/>
              <a:t>We </a:t>
            </a:r>
            <a:r>
              <a:rPr lang="en-US" b="1" dirty="0"/>
              <a:t>value FAMILIES and are committed to empowering them to become active partners in their children’s education and are humbled by the trust they place in us</a:t>
            </a:r>
            <a:r>
              <a:rPr lang="en-US" dirty="0" smtClean="0"/>
              <a:t>.</a:t>
            </a:r>
            <a:endParaRPr lang="en-US" dirty="0"/>
          </a:p>
        </p:txBody>
      </p:sp>
    </p:spTree>
    <p:extLst>
      <p:ext uri="{BB962C8B-B14F-4D97-AF65-F5344CB8AC3E}">
        <p14:creationId xmlns:p14="http://schemas.microsoft.com/office/powerpoint/2010/main" val="1795219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a:xfrm>
            <a:off x="914162" y="482600"/>
            <a:ext cx="4977104" cy="1219200"/>
          </a:xfrm>
        </p:spPr>
        <p:txBody>
          <a:bodyPr/>
          <a:lstStyle/>
          <a:p>
            <a:r>
              <a:rPr lang="en-US" b="1" dirty="0"/>
              <a:t>OUR VISION:</a:t>
            </a:r>
            <a:endParaRPr lang="en-US" dirty="0"/>
          </a:p>
          <a:p>
            <a:endParaRPr lang="en-US" b="1" dirty="0"/>
          </a:p>
        </p:txBody>
      </p:sp>
      <p:sp>
        <p:nvSpPr>
          <p:cNvPr id="4" name="Content Placeholder 3"/>
          <p:cNvSpPr>
            <a:spLocks noGrp="1"/>
          </p:cNvSpPr>
          <p:nvPr>
            <p:ph sz="half" idx="2"/>
          </p:nvPr>
        </p:nvSpPr>
        <p:spPr>
          <a:xfrm>
            <a:off x="914162" y="1828800"/>
            <a:ext cx="4977104" cy="4445000"/>
          </a:xfrm>
        </p:spPr>
        <p:txBody>
          <a:bodyPr>
            <a:normAutofit/>
          </a:bodyPr>
          <a:lstStyle/>
          <a:p>
            <a:r>
              <a:rPr lang="en-US" dirty="0" smtClean="0"/>
              <a:t>To </a:t>
            </a:r>
            <a:r>
              <a:rPr lang="en-US" dirty="0"/>
              <a:t>be a community of students and teachers who are critical thinkers, striving for both academic and personal excellence, in a culture of compassion, support and improvement, in order to educate and graduate responsible, productive digital-media literate leaders.</a:t>
            </a:r>
          </a:p>
          <a:p>
            <a:r>
              <a:rPr lang="en-US" dirty="0"/>
              <a:t> </a:t>
            </a:r>
          </a:p>
          <a:p>
            <a:endParaRPr lang="en-US" dirty="0"/>
          </a:p>
        </p:txBody>
      </p:sp>
      <p:sp>
        <p:nvSpPr>
          <p:cNvPr id="5" name="Text Placeholder 4"/>
          <p:cNvSpPr>
            <a:spLocks noGrp="1"/>
          </p:cNvSpPr>
          <p:nvPr>
            <p:ph type="body" sz="quarter" idx="3"/>
          </p:nvPr>
        </p:nvSpPr>
        <p:spPr>
          <a:xfrm>
            <a:off x="6297559" y="914400"/>
            <a:ext cx="4977104" cy="787400"/>
          </a:xfrm>
        </p:spPr>
        <p:txBody>
          <a:bodyPr/>
          <a:lstStyle/>
          <a:p>
            <a:r>
              <a:rPr lang="en-US" b="1" dirty="0"/>
              <a:t>OUR MISSION</a:t>
            </a:r>
            <a:endParaRPr lang="en-US" dirty="0"/>
          </a:p>
          <a:p>
            <a:endParaRPr lang="en-US" dirty="0"/>
          </a:p>
        </p:txBody>
      </p:sp>
      <p:sp>
        <p:nvSpPr>
          <p:cNvPr id="6" name="Content Placeholder 5"/>
          <p:cNvSpPr>
            <a:spLocks noGrp="1"/>
          </p:cNvSpPr>
          <p:nvPr>
            <p:ph sz="quarter" idx="4"/>
          </p:nvPr>
        </p:nvSpPr>
        <p:spPr>
          <a:xfrm>
            <a:off x="6297559" y="1828800"/>
            <a:ext cx="4977104" cy="4445000"/>
          </a:xfrm>
        </p:spPr>
        <p:txBody>
          <a:bodyPr>
            <a:normAutofit fontScale="92500"/>
          </a:bodyPr>
          <a:lstStyle/>
          <a:p>
            <a:r>
              <a:rPr lang="en-US" dirty="0" smtClean="0"/>
              <a:t>To </a:t>
            </a:r>
            <a:r>
              <a:rPr lang="en-US" dirty="0"/>
              <a:t>prepare students for an education in the media arts at the university and community college levels, who understand the role of the media arts in the world and how it affects their lives; ready to engage in 21</a:t>
            </a:r>
            <a:r>
              <a:rPr lang="en-US" baseline="30000" dirty="0"/>
              <a:t>st</a:t>
            </a:r>
            <a:r>
              <a:rPr lang="en-US" dirty="0"/>
              <a:t> Century careers in leadership positions with perseverance, creativity and craftsmanship as well as the collaborative, strategic-reasoning and technical skills required to build knowledge, identify, understand and solve problems and accomplish goals.</a:t>
            </a:r>
          </a:p>
          <a:p>
            <a:endParaRPr lang="en-US" dirty="0"/>
          </a:p>
        </p:txBody>
      </p:sp>
    </p:spTree>
    <p:extLst>
      <p:ext uri="{BB962C8B-B14F-4D97-AF65-F5344CB8AC3E}">
        <p14:creationId xmlns:p14="http://schemas.microsoft.com/office/powerpoint/2010/main" val="1816923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162" y="482599"/>
            <a:ext cx="10360501" cy="1320801"/>
          </a:xfrm>
        </p:spPr>
        <p:txBody>
          <a:bodyPr>
            <a:normAutofit fontScale="90000"/>
          </a:bodyPr>
          <a:lstStyle/>
          <a:p>
            <a:r>
              <a:rPr lang="en-US" b="1" dirty="0"/>
              <a:t>1. LEMA graduates will be </a:t>
            </a:r>
            <a:r>
              <a:rPr lang="en-US" b="1" dirty="0" smtClean="0"/>
              <a:t/>
            </a:r>
            <a:br>
              <a:rPr lang="en-US" b="1" dirty="0" smtClean="0"/>
            </a:br>
            <a:r>
              <a:rPr lang="en-US" sz="6000" b="1" u="sng" dirty="0" smtClean="0"/>
              <a:t>CRITICAL </a:t>
            </a:r>
            <a:r>
              <a:rPr lang="en-US" sz="6000" b="1" u="sng" dirty="0"/>
              <a:t>THINKERS </a:t>
            </a:r>
            <a:r>
              <a:rPr lang="en-US" b="1" dirty="0"/>
              <a:t>who can...</a:t>
            </a:r>
            <a:r>
              <a:rPr lang="en-US" dirty="0"/>
              <a:t/>
            </a:r>
            <a:br>
              <a:rPr lang="en-US" dirty="0"/>
            </a:br>
            <a:endParaRPr lang="en-US" dirty="0"/>
          </a:p>
        </p:txBody>
      </p:sp>
      <p:sp>
        <p:nvSpPr>
          <p:cNvPr id="4" name="Content Placeholder 3"/>
          <p:cNvSpPr>
            <a:spLocks noGrp="1"/>
          </p:cNvSpPr>
          <p:nvPr>
            <p:ph idx="1"/>
          </p:nvPr>
        </p:nvSpPr>
        <p:spPr/>
        <p:txBody>
          <a:bodyPr>
            <a:normAutofit fontScale="92500"/>
          </a:bodyPr>
          <a:lstStyle/>
          <a:p>
            <a:pPr lvl="0"/>
            <a:r>
              <a:rPr lang="en-US" dirty="0" smtClean="0"/>
              <a:t>Demonstrate </a:t>
            </a:r>
            <a:r>
              <a:rPr lang="en-US" dirty="0"/>
              <a:t>original thought through problem solutions, hypothesis creation, written work and technical or artistic presentation.</a:t>
            </a:r>
          </a:p>
          <a:p>
            <a:pPr lvl="0"/>
            <a:r>
              <a:rPr lang="en-US" dirty="0"/>
              <a:t>Develop opinions based on facts and defend his/her point of view</a:t>
            </a:r>
          </a:p>
          <a:p>
            <a:pPr lvl="0"/>
            <a:r>
              <a:rPr lang="en-US" dirty="0"/>
              <a:t>Transfer learned skills to new situations</a:t>
            </a:r>
          </a:p>
          <a:p>
            <a:pPr lvl="0"/>
            <a:r>
              <a:rPr lang="en-US" dirty="0"/>
              <a:t>Modify his/her performance to attain required results, based on feedback and assessment</a:t>
            </a:r>
          </a:p>
          <a:p>
            <a:pPr lvl="0"/>
            <a:r>
              <a:rPr lang="en-US" i="1" dirty="0"/>
              <a:t>Leverage their personal knowledge and experiences to make information meaningful.</a:t>
            </a:r>
            <a:endParaRPr lang="en-US" dirty="0"/>
          </a:p>
          <a:p>
            <a:r>
              <a:rPr lang="en-US" i="1" dirty="0"/>
              <a:t> </a:t>
            </a:r>
            <a:endParaRPr lang="en-US" dirty="0"/>
          </a:p>
          <a:p>
            <a:endParaRPr lang="en-US" dirty="0"/>
          </a:p>
        </p:txBody>
      </p:sp>
    </p:spTree>
    <p:extLst>
      <p:ext uri="{BB962C8B-B14F-4D97-AF65-F5344CB8AC3E}">
        <p14:creationId xmlns:p14="http://schemas.microsoft.com/office/powerpoint/2010/main" val="3287000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914162" y="482600"/>
            <a:ext cx="10360501" cy="1879600"/>
          </a:xfrm>
        </p:spPr>
        <p:txBody>
          <a:bodyPr>
            <a:normAutofit fontScale="90000"/>
          </a:bodyPr>
          <a:lstStyle/>
          <a:p>
            <a:r>
              <a:rPr lang="en-US" b="1" dirty="0"/>
              <a:t>2. LEMA graduates will be </a:t>
            </a:r>
            <a:r>
              <a:rPr lang="en-US" b="1" dirty="0" smtClean="0"/>
              <a:t/>
            </a:r>
            <a:br>
              <a:rPr lang="en-US" b="1" dirty="0" smtClean="0"/>
            </a:br>
            <a:r>
              <a:rPr lang="en-US" sz="6000" b="1" u="sng" dirty="0" smtClean="0"/>
              <a:t>EFFECTIVE </a:t>
            </a:r>
            <a:r>
              <a:rPr lang="en-US" sz="6000" b="1" u="sng" dirty="0"/>
              <a:t>COMMUNICATORS</a:t>
            </a:r>
            <a:r>
              <a:rPr lang="en-US" b="1" dirty="0"/>
              <a:t> who can…</a:t>
            </a:r>
            <a:r>
              <a:rPr lang="en-US" dirty="0"/>
              <a:t/>
            </a:r>
            <a:br>
              <a:rPr lang="en-US" dirty="0"/>
            </a:br>
            <a:endParaRPr lang="en-US" dirty="0"/>
          </a:p>
        </p:txBody>
      </p:sp>
      <p:sp>
        <p:nvSpPr>
          <p:cNvPr id="11" name="Content Placeholder 10"/>
          <p:cNvSpPr>
            <a:spLocks noGrp="1"/>
          </p:cNvSpPr>
          <p:nvPr>
            <p:ph idx="1"/>
          </p:nvPr>
        </p:nvSpPr>
        <p:spPr>
          <a:xfrm>
            <a:off x="914162" y="2133599"/>
            <a:ext cx="10360501" cy="4140201"/>
          </a:xfrm>
        </p:spPr>
        <p:txBody>
          <a:bodyPr>
            <a:normAutofit fontScale="92500"/>
          </a:bodyPr>
          <a:lstStyle/>
          <a:p>
            <a:pPr lvl="0"/>
            <a:r>
              <a:rPr lang="en-US" dirty="0" smtClean="0"/>
              <a:t>Listen</a:t>
            </a:r>
            <a:r>
              <a:rPr lang="en-US" dirty="0"/>
              <a:t>, speak, read, and write proficiently using Standard English.</a:t>
            </a:r>
          </a:p>
          <a:p>
            <a:pPr lvl="0"/>
            <a:r>
              <a:rPr lang="en-US" dirty="0"/>
              <a:t>Speak with confidence interpersonally, within a group, and in making oral presentations.</a:t>
            </a:r>
          </a:p>
          <a:p>
            <a:pPr lvl="0"/>
            <a:r>
              <a:rPr lang="en-US" dirty="0"/>
              <a:t>Present work using a variety of media, including productions using technology (video, graphic, and audio design/editing publications) drawing, voice or other performance.  </a:t>
            </a:r>
          </a:p>
          <a:p>
            <a:pPr lvl="0"/>
            <a:r>
              <a:rPr lang="en-US" dirty="0"/>
              <a:t>Contribute effectively in collaborative situations.</a:t>
            </a:r>
          </a:p>
          <a:p>
            <a:r>
              <a:rPr lang="en-US" dirty="0"/>
              <a:t> </a:t>
            </a:r>
          </a:p>
          <a:p>
            <a:endParaRPr lang="en-US" dirty="0"/>
          </a:p>
        </p:txBody>
      </p:sp>
    </p:spTree>
    <p:extLst>
      <p:ext uri="{BB962C8B-B14F-4D97-AF65-F5344CB8AC3E}">
        <p14:creationId xmlns:p14="http://schemas.microsoft.com/office/powerpoint/2010/main" val="3452099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162" y="482600"/>
            <a:ext cx="10360501" cy="1955800"/>
          </a:xfrm>
        </p:spPr>
        <p:txBody>
          <a:bodyPr>
            <a:normAutofit fontScale="90000"/>
          </a:bodyPr>
          <a:lstStyle/>
          <a:p>
            <a:r>
              <a:rPr lang="en-US" b="1" dirty="0"/>
              <a:t>3. </a:t>
            </a:r>
            <a:r>
              <a:rPr lang="en-US" b="1" dirty="0" smtClean="0"/>
              <a:t>LEMA graduates will be </a:t>
            </a:r>
            <a:r>
              <a:rPr lang="en-US" sz="6000" b="1" u="sng" dirty="0"/>
              <a:t>RESPONSIBLE, SELF DIRECTED INDIVIDUALS</a:t>
            </a:r>
            <a:r>
              <a:rPr lang="en-US" b="1" dirty="0" smtClean="0"/>
              <a:t> who can…</a:t>
            </a:r>
            <a:r>
              <a:rPr lang="en-US" dirty="0"/>
              <a:t/>
            </a:r>
            <a:br>
              <a:rPr lang="en-US" dirty="0"/>
            </a:br>
            <a:endParaRPr lang="en-US" dirty="0"/>
          </a:p>
        </p:txBody>
      </p:sp>
      <p:sp>
        <p:nvSpPr>
          <p:cNvPr id="5" name="Content Placeholder 4"/>
          <p:cNvSpPr>
            <a:spLocks noGrp="1"/>
          </p:cNvSpPr>
          <p:nvPr>
            <p:ph idx="1"/>
          </p:nvPr>
        </p:nvSpPr>
        <p:spPr>
          <a:xfrm>
            <a:off x="914162" y="2590800"/>
            <a:ext cx="10360501" cy="3683001"/>
          </a:xfrm>
        </p:spPr>
        <p:txBody>
          <a:bodyPr/>
          <a:lstStyle/>
          <a:p>
            <a:pPr lvl="0"/>
            <a:r>
              <a:rPr lang="en-US" dirty="0" smtClean="0"/>
              <a:t>Set </a:t>
            </a:r>
            <a:r>
              <a:rPr lang="en-US" dirty="0"/>
              <a:t>ambitious and realistic educational, career, and personal goals, set and follow a post-secondary plan. </a:t>
            </a:r>
          </a:p>
          <a:p>
            <a:pPr lvl="0"/>
            <a:r>
              <a:rPr lang="en-US" dirty="0"/>
              <a:t>Demonstrate appropriate study and work habits, time and organizational management</a:t>
            </a:r>
          </a:p>
          <a:p>
            <a:pPr lvl="0"/>
            <a:r>
              <a:rPr lang="en-US" i="1" dirty="0"/>
              <a:t>Demonstrate self-discipline, perseverance and self-motivation</a:t>
            </a:r>
            <a:r>
              <a:rPr lang="en-US" dirty="0"/>
              <a:t>.</a:t>
            </a:r>
          </a:p>
          <a:p>
            <a:endParaRPr lang="en-US" dirty="0"/>
          </a:p>
        </p:txBody>
      </p:sp>
    </p:spTree>
    <p:extLst>
      <p:ext uri="{BB962C8B-B14F-4D97-AF65-F5344CB8AC3E}">
        <p14:creationId xmlns:p14="http://schemas.microsoft.com/office/powerpoint/2010/main" val="2007269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162" y="482600"/>
            <a:ext cx="10360501" cy="1879600"/>
          </a:xfrm>
        </p:spPr>
        <p:txBody>
          <a:bodyPr>
            <a:normAutofit fontScale="90000"/>
          </a:bodyPr>
          <a:lstStyle/>
          <a:p>
            <a:r>
              <a:rPr lang="en-US" b="1" dirty="0"/>
              <a:t>4. LEMA graduates will be </a:t>
            </a:r>
            <a:r>
              <a:rPr lang="en-US" b="1" dirty="0" smtClean="0"/>
              <a:t/>
            </a:r>
            <a:br>
              <a:rPr lang="en-US" b="1" dirty="0" smtClean="0"/>
            </a:br>
            <a:r>
              <a:rPr lang="en-US" sz="6000" b="1" u="sng" dirty="0" smtClean="0"/>
              <a:t>PRODUCTIVE </a:t>
            </a:r>
            <a:r>
              <a:rPr lang="en-US" sz="6000" b="1" u="sng" dirty="0"/>
              <a:t>COMMUNITY MEMBERS </a:t>
            </a:r>
            <a:r>
              <a:rPr lang="en-US" b="1" dirty="0"/>
              <a:t>who…</a:t>
            </a:r>
            <a:r>
              <a:rPr lang="en-US" dirty="0"/>
              <a:t/>
            </a:r>
            <a:br>
              <a:rPr lang="en-US" dirty="0"/>
            </a:br>
            <a:endParaRPr lang="en-US" dirty="0"/>
          </a:p>
        </p:txBody>
      </p:sp>
      <p:sp>
        <p:nvSpPr>
          <p:cNvPr id="5" name="Content Placeholder 4"/>
          <p:cNvSpPr>
            <a:spLocks noGrp="1"/>
          </p:cNvSpPr>
          <p:nvPr>
            <p:ph idx="1"/>
          </p:nvPr>
        </p:nvSpPr>
        <p:spPr>
          <a:xfrm>
            <a:off x="914162" y="2285999"/>
            <a:ext cx="10360501" cy="3987801"/>
          </a:xfrm>
        </p:spPr>
        <p:txBody>
          <a:bodyPr>
            <a:normAutofit/>
          </a:bodyPr>
          <a:lstStyle/>
          <a:p>
            <a:pPr lvl="0"/>
            <a:r>
              <a:rPr lang="en-US" dirty="0" smtClean="0"/>
              <a:t>Completes </a:t>
            </a:r>
            <a:r>
              <a:rPr lang="en-US" dirty="0"/>
              <a:t>a minimum of 20 hours of community service;</a:t>
            </a:r>
          </a:p>
          <a:p>
            <a:pPr lvl="0"/>
            <a:r>
              <a:rPr lang="en-US" dirty="0"/>
              <a:t>Demonstrates knowledge of global events and perspectives from other cultures </a:t>
            </a:r>
          </a:p>
          <a:p>
            <a:pPr lvl="0"/>
            <a:r>
              <a:rPr lang="en-US" dirty="0"/>
              <a:t>Maintains academic and personal honesty</a:t>
            </a:r>
          </a:p>
          <a:p>
            <a:pPr lvl="0"/>
            <a:r>
              <a:rPr lang="en-US" dirty="0"/>
              <a:t>Demonstrates awareness of personal heritage and appreciation for our diverse community.</a:t>
            </a:r>
          </a:p>
          <a:p>
            <a:pPr lvl="0"/>
            <a:r>
              <a:rPr lang="en-US" dirty="0"/>
              <a:t>Understands and participates in the school governance process.</a:t>
            </a:r>
          </a:p>
          <a:p>
            <a:endParaRPr lang="en-US" dirty="0"/>
          </a:p>
          <a:p>
            <a:endParaRPr lang="en-US" dirty="0"/>
          </a:p>
        </p:txBody>
      </p:sp>
    </p:spTree>
    <p:extLst>
      <p:ext uri="{BB962C8B-B14F-4D97-AF65-F5344CB8AC3E}">
        <p14:creationId xmlns:p14="http://schemas.microsoft.com/office/powerpoint/2010/main" val="429245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0812" y="482600"/>
            <a:ext cx="11430000" cy="1727200"/>
          </a:xfrm>
        </p:spPr>
        <p:txBody>
          <a:bodyPr>
            <a:normAutofit fontScale="90000"/>
          </a:bodyPr>
          <a:lstStyle/>
          <a:p>
            <a:r>
              <a:rPr lang="en-US" b="1" dirty="0"/>
              <a:t>5. LEMA graduates will be </a:t>
            </a:r>
            <a:r>
              <a:rPr lang="en-US" b="1" dirty="0" smtClean="0"/>
              <a:t/>
            </a:r>
            <a:br>
              <a:rPr lang="en-US" b="1" dirty="0" smtClean="0"/>
            </a:br>
            <a:r>
              <a:rPr lang="en-US" sz="6000" b="1" u="sng" dirty="0" smtClean="0"/>
              <a:t>MEDIA </a:t>
            </a:r>
            <a:r>
              <a:rPr lang="en-US" sz="6000" b="1" u="sng" dirty="0"/>
              <a:t>and TECHNOLOGY literate </a:t>
            </a:r>
            <a:r>
              <a:rPr lang="en-US" b="1" dirty="0"/>
              <a:t>who…</a:t>
            </a:r>
            <a:r>
              <a:rPr lang="en-US" dirty="0"/>
              <a:t/>
            </a:r>
            <a:br>
              <a:rPr lang="en-US" dirty="0"/>
            </a:br>
            <a:endParaRPr lang="en-US" dirty="0"/>
          </a:p>
        </p:txBody>
      </p:sp>
      <p:sp>
        <p:nvSpPr>
          <p:cNvPr id="5" name="Content Placeholder 4"/>
          <p:cNvSpPr>
            <a:spLocks noGrp="1"/>
          </p:cNvSpPr>
          <p:nvPr>
            <p:ph idx="1"/>
          </p:nvPr>
        </p:nvSpPr>
        <p:spPr>
          <a:xfrm>
            <a:off x="531812" y="2057399"/>
            <a:ext cx="10742851" cy="4800601"/>
          </a:xfrm>
        </p:spPr>
        <p:txBody>
          <a:bodyPr>
            <a:normAutofit fontScale="92500" lnSpcReduction="10000"/>
          </a:bodyPr>
          <a:lstStyle/>
          <a:p>
            <a:pPr lvl="0"/>
            <a:r>
              <a:rPr lang="en-US" dirty="0" smtClean="0"/>
              <a:t>Able </a:t>
            </a:r>
            <a:r>
              <a:rPr lang="en-US" dirty="0"/>
              <a:t>to create, analyze, evaluate, and effectively utilize information, media, and technology.</a:t>
            </a:r>
          </a:p>
          <a:p>
            <a:pPr lvl="0"/>
            <a:r>
              <a:rPr lang="en-US" dirty="0"/>
              <a:t>Understand both how media messages are constructed, and for what purposes</a:t>
            </a:r>
          </a:p>
          <a:p>
            <a:pPr lvl="0"/>
            <a:r>
              <a:rPr lang="en-US" dirty="0"/>
              <a:t>Examine how individuals interpret messages differently, how values and points of view are included or excluded, and how media can influence beliefs and behaviors.</a:t>
            </a:r>
          </a:p>
          <a:p>
            <a:pPr lvl="0"/>
            <a:r>
              <a:rPr lang="en-US" dirty="0"/>
              <a:t>Understand and utilize the most appropriate media creation tools, and conventions</a:t>
            </a:r>
          </a:p>
          <a:p>
            <a:pPr lvl="0"/>
            <a:r>
              <a:rPr lang="en-US" dirty="0"/>
              <a:t>Use digital technologies, communication/networking tools and social networks to access, manage, evaluate and create information to successfully function in a knowledge economy</a:t>
            </a:r>
          </a:p>
          <a:p>
            <a:endParaRPr lang="en-US" dirty="0"/>
          </a:p>
        </p:txBody>
      </p:sp>
    </p:spTree>
    <p:extLst>
      <p:ext uri="{BB962C8B-B14F-4D97-AF65-F5344CB8AC3E}">
        <p14:creationId xmlns:p14="http://schemas.microsoft.com/office/powerpoint/2010/main" val="4289366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THINKERS</a:t>
            </a:r>
            <a:endParaRPr lang="en-US" dirty="0"/>
          </a:p>
        </p:txBody>
      </p:sp>
      <p:sp>
        <p:nvSpPr>
          <p:cNvPr id="3" name="Content Placeholder 2"/>
          <p:cNvSpPr>
            <a:spLocks noGrp="1"/>
          </p:cNvSpPr>
          <p:nvPr>
            <p:ph idx="1"/>
          </p:nvPr>
        </p:nvSpPr>
        <p:spPr/>
        <p:txBody>
          <a:bodyPr/>
          <a:lstStyle/>
          <a:p>
            <a:r>
              <a:rPr lang="en-US" dirty="0" smtClean="0"/>
              <a:t>In my </a:t>
            </a:r>
            <a:r>
              <a:rPr lang="en-US" u="sng" dirty="0" smtClean="0"/>
              <a:t>Advanced Placement English Language </a:t>
            </a:r>
            <a:r>
              <a:rPr lang="en-US" dirty="0" smtClean="0"/>
              <a:t>class,  we practice </a:t>
            </a:r>
            <a:r>
              <a:rPr lang="en-US" b="1" dirty="0" smtClean="0"/>
              <a:t>critical thinking when …</a:t>
            </a:r>
            <a:endParaRPr lang="en-US" dirty="0"/>
          </a:p>
        </p:txBody>
      </p:sp>
      <p:sp>
        <p:nvSpPr>
          <p:cNvPr id="4" name="Text Placeholder 3"/>
          <p:cNvSpPr>
            <a:spLocks noGrp="1"/>
          </p:cNvSpPr>
          <p:nvPr>
            <p:ph type="body" sz="half" idx="2"/>
          </p:nvPr>
        </p:nvSpPr>
        <p:spPr/>
        <p:txBody>
          <a:bodyPr/>
          <a:lstStyle/>
          <a:p>
            <a:r>
              <a:rPr lang="en-US" b="1" dirty="0"/>
              <a:t>LEMA graduates will be CRITICAL THINKERS who can...</a:t>
            </a:r>
            <a:r>
              <a:rPr lang="en-US" dirty="0"/>
              <a:t/>
            </a:r>
            <a:br>
              <a:rPr lang="en-US" dirty="0"/>
            </a:br>
            <a:endParaRPr lang="en-US" dirty="0"/>
          </a:p>
        </p:txBody>
      </p:sp>
    </p:spTree>
    <p:extLst>
      <p:ext uri="{BB962C8B-B14F-4D97-AF65-F5344CB8AC3E}">
        <p14:creationId xmlns:p14="http://schemas.microsoft.com/office/powerpoint/2010/main" val="2611363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A765CE0-A8A0-42E0-82D2-3F870DB4D5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Red radial lines presentation (widescreen)</Template>
  <TotalTime>0</TotalTime>
  <Words>541</Words>
  <Application>Microsoft Office PowerPoint</Application>
  <PresentationFormat>Custom</PresentationFormat>
  <Paragraphs>57</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Cambria</vt:lpstr>
      <vt:lpstr>Red Radial 16x9</vt:lpstr>
      <vt:lpstr>LEMA Vision mission &amp;  Student Learning Objectives (SLO)</vt:lpstr>
      <vt:lpstr>AT LEMA, </vt:lpstr>
      <vt:lpstr>PowerPoint Presentation</vt:lpstr>
      <vt:lpstr>1. LEMA graduates will be  CRITICAL THINKERS who can... </vt:lpstr>
      <vt:lpstr>2. LEMA graduates will be  EFFECTIVE COMMUNICATORS who can… </vt:lpstr>
      <vt:lpstr>3. LEMA graduates will be RESPONSIBLE, SELF DIRECTED INDIVIDUALS who can… </vt:lpstr>
      <vt:lpstr>4. LEMA graduates will be  PRODUCTIVE COMMUNITY MEMBERS who… </vt:lpstr>
      <vt:lpstr>5. LEMA graduates will be  MEDIA and TECHNOLOGY literate who… </vt:lpstr>
      <vt:lpstr>CRITICAL THINKERS</vt:lpstr>
      <vt:lpstr>Effective communicators</vt:lpstr>
      <vt:lpstr>Self directed individuals</vt:lpstr>
      <vt:lpstr>Productive community members</vt:lpstr>
      <vt:lpstr>Media &amp; technology literate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2015-09-28T01:59:18Z</dcterms:created>
  <dcterms:modified xsi:type="dcterms:W3CDTF">2015-10-15T08:39:31Z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TC028048959991</vt:lpwstr>
  </property>
</Properties>
</file>