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4" d="100"/>
          <a:sy n="84" d="100"/>
        </p:scale>
        <p:origin x="77" y="18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412952082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4" name="Shape 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534678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sz="1200">
                <a:solidFill>
                  <a:srgbClr val="434343"/>
                </a:solidFill>
                <a:latin typeface="Verdana"/>
                <a:ea typeface="Verdana"/>
                <a:cs typeface="Verdana"/>
                <a:sym typeface="Verdana"/>
              </a:rPr>
              <a:t>A favorite thing of most nurses is purchasing their variety of scrubs, because they come in many colors and patterns.</a:t>
            </a:r>
          </a:p>
        </p:txBody>
      </p:sp>
    </p:spTree>
    <p:extLst>
      <p:ext uri="{BB962C8B-B14F-4D97-AF65-F5344CB8AC3E}">
        <p14:creationId xmlns:p14="http://schemas.microsoft.com/office/powerpoint/2010/main" val="3562169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346858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621213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spcAft>
                <a:spcPts val="1600"/>
              </a:spcAft>
              <a:buClr>
                <a:schemeClr val="dk1"/>
              </a:buClr>
              <a:buSzPct val="61111"/>
              <a:buFont typeface="Arial"/>
              <a:buNone/>
            </a:pPr>
            <a:r>
              <a:rPr lang="en" sz="1800">
                <a:solidFill>
                  <a:schemeClr val="dk2"/>
                </a:solidFill>
                <a:latin typeface="Verdana"/>
                <a:ea typeface="Verdana"/>
                <a:cs typeface="Verdana"/>
                <a:sym typeface="Verdana"/>
              </a:rPr>
              <a:t>The first step to becoming an RN is getting the proper training and degree. Aspiring RNs can choose between an associate degree in nursing, bachelor's of science in nursing degree or a nursing diploma. Both online and on-campus schools offer RN training courses. An associate's degree in nursing can get you on the job faster than other degree programs. It allows graduates to apply for entry-level jobs and jump into the weeds right away. The nursing diploma is offered by hospitals, usually in conjunction with a community college, and teach students about nursing in hospitals and inpatient environments. Bachelor's degrees in nursing (BSN) come in a few choices. </a:t>
            </a:r>
          </a:p>
          <a:p>
            <a:pPr>
              <a:spcBef>
                <a:spcPts val="0"/>
              </a:spcBef>
              <a:buNone/>
            </a:pPr>
            <a:endParaRPr/>
          </a:p>
        </p:txBody>
      </p:sp>
    </p:spTree>
    <p:extLst>
      <p:ext uri="{BB962C8B-B14F-4D97-AF65-F5344CB8AC3E}">
        <p14:creationId xmlns:p14="http://schemas.microsoft.com/office/powerpoint/2010/main" val="3526732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50000"/>
              </a:lnSpc>
              <a:spcBef>
                <a:spcPts val="0"/>
              </a:spcBef>
              <a:spcAft>
                <a:spcPts val="1600"/>
              </a:spcAft>
              <a:buClr>
                <a:schemeClr val="dk1"/>
              </a:buClr>
              <a:buSzPct val="61111"/>
              <a:buFont typeface="Arial"/>
              <a:buNone/>
            </a:pPr>
            <a:r>
              <a:rPr lang="en" sz="1800">
                <a:solidFill>
                  <a:schemeClr val="dk2"/>
                </a:solidFill>
                <a:latin typeface="Verdana"/>
                <a:ea typeface="Verdana"/>
                <a:cs typeface="Verdana"/>
                <a:sym typeface="Verdana"/>
              </a:rPr>
              <a:t>The traditional BSN typically takes four years to complete and gives BSN nurses the chance to work in a variety of settings, for example critical care. The RN-to-BSN path is intended for RNs with an associate's degree or diploma and take between two to three years to complete. These programs tend to have more flexible schedules and offer credit for work experience because they're designed for working nurses. Potential RNs aren't done once their degree is in hand. They must pass the NCLEX-RN in order to practice. {BSN=Bachelor's Degree in Nursing {NCLEX-RN=National Council Licensure Examination  </a:t>
            </a:r>
          </a:p>
          <a:p>
            <a:pPr>
              <a:spcBef>
                <a:spcPts val="0"/>
              </a:spcBef>
              <a:buNone/>
            </a:pPr>
            <a:endParaRPr/>
          </a:p>
        </p:txBody>
      </p:sp>
    </p:spTree>
    <p:extLst>
      <p:ext uri="{BB962C8B-B14F-4D97-AF65-F5344CB8AC3E}">
        <p14:creationId xmlns:p14="http://schemas.microsoft.com/office/powerpoint/2010/main" val="3781239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692567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050649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20000"/>
              </a:lnSpc>
              <a:spcBef>
                <a:spcPts val="0"/>
              </a:spcBef>
              <a:spcAft>
                <a:spcPts val="800"/>
              </a:spcAft>
              <a:buNone/>
            </a:pPr>
            <a:r>
              <a:rPr lang="en" sz="1800">
                <a:solidFill>
                  <a:schemeClr val="dk2"/>
                </a:solidFill>
                <a:latin typeface="Verdana"/>
                <a:ea typeface="Verdana"/>
                <a:cs typeface="Verdana"/>
                <a:sym typeface="Verdana"/>
              </a:rPr>
              <a:t>According to The U.S Bureau of Labor Statistics (BLS) Occupational Outlook Handbook, 2014-15, the median expected annual salary for registered nurses is $65,470. Actual salaries may vary greatly based on specialization within the field, location, years of experience and a variety of other factors.</a:t>
            </a:r>
          </a:p>
          <a:p>
            <a:pPr>
              <a:spcBef>
                <a:spcPts val="0"/>
              </a:spcBef>
              <a:buNone/>
            </a:pPr>
            <a:endParaRPr/>
          </a:p>
        </p:txBody>
      </p:sp>
    </p:spTree>
    <p:extLst>
      <p:ext uri="{BB962C8B-B14F-4D97-AF65-F5344CB8AC3E}">
        <p14:creationId xmlns:p14="http://schemas.microsoft.com/office/powerpoint/2010/main" val="3562677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2" name="Shape 1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The current Nursing shortage in the U.S. has created a high demand for Registered Nurses in all medical areas. The BLS anticipates registered nurse employment will grow 19% percent through the year 2022, which is faster than average. BLS=Bureau of Labor Statistics</a:t>
            </a:r>
          </a:p>
        </p:txBody>
      </p:sp>
    </p:spTree>
    <p:extLst>
      <p:ext uri="{BB962C8B-B14F-4D97-AF65-F5344CB8AC3E}">
        <p14:creationId xmlns:p14="http://schemas.microsoft.com/office/powerpoint/2010/main" val="622221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311708" y="744575"/>
            <a:ext cx="8520599" cy="2052599"/>
          </a:xfrm>
          <a:prstGeom prst="rect">
            <a:avLst/>
          </a:prstGeom>
        </p:spPr>
        <p:txBody>
          <a:bodyPr lIns="91425" tIns="91425" rIns="91425" bIns="91425" anchor="b" anchorCtr="0"/>
          <a:lstStyle>
            <a:lvl1pPr algn="ctr">
              <a:spcBef>
                <a:spcPts val="0"/>
              </a:spcBef>
              <a:buSzPct val="100000"/>
              <a:defRPr sz="5200"/>
            </a:lvl1pPr>
            <a:lvl2pPr algn="ctr">
              <a:spcBef>
                <a:spcPts val="0"/>
              </a:spcBef>
              <a:buSzPct val="100000"/>
              <a:defRPr sz="5200"/>
            </a:lvl2pPr>
            <a:lvl3pPr algn="ctr">
              <a:spcBef>
                <a:spcPts val="0"/>
              </a:spcBef>
              <a:buSzPct val="100000"/>
              <a:defRPr sz="5200"/>
            </a:lvl3pPr>
            <a:lvl4pPr algn="ctr">
              <a:spcBef>
                <a:spcPts val="0"/>
              </a:spcBef>
              <a:buSzPct val="100000"/>
              <a:defRPr sz="5200"/>
            </a:lvl4pPr>
            <a:lvl5pPr algn="ctr">
              <a:spcBef>
                <a:spcPts val="0"/>
              </a:spcBef>
              <a:buSzPct val="100000"/>
              <a:defRPr sz="5200"/>
            </a:lvl5pPr>
            <a:lvl6pPr algn="ctr">
              <a:spcBef>
                <a:spcPts val="0"/>
              </a:spcBef>
              <a:buSzPct val="100000"/>
              <a:defRPr sz="5200"/>
            </a:lvl6pPr>
            <a:lvl7pPr algn="ctr">
              <a:spcBef>
                <a:spcPts val="0"/>
              </a:spcBef>
              <a:buSzPct val="100000"/>
              <a:defRPr sz="5200"/>
            </a:lvl7pPr>
            <a:lvl8pPr algn="ctr">
              <a:spcBef>
                <a:spcPts val="0"/>
              </a:spcBef>
              <a:buSzPct val="100000"/>
              <a:defRPr sz="5200"/>
            </a:lvl8pPr>
            <a:lvl9pPr algn="ctr">
              <a:spcBef>
                <a:spcPts val="0"/>
              </a:spcBef>
              <a:buSzPct val="100000"/>
              <a:defRPr sz="5200"/>
            </a:lvl9pPr>
          </a:lstStyle>
          <a:p>
            <a:endParaRPr/>
          </a:p>
        </p:txBody>
      </p:sp>
      <p:sp>
        <p:nvSpPr>
          <p:cNvPr id="10" name="Shape 10"/>
          <p:cNvSpPr txBox="1">
            <a:spLocks noGrp="1"/>
          </p:cNvSpPr>
          <p:nvPr>
            <p:ph type="subTitle" idx="1"/>
          </p:nvPr>
        </p:nvSpPr>
        <p:spPr>
          <a:xfrm>
            <a:off x="311700" y="2834125"/>
            <a:ext cx="8520599" cy="7926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800"/>
            </a:lvl1pPr>
            <a:lvl2pPr algn="ctr">
              <a:lnSpc>
                <a:spcPct val="100000"/>
              </a:lnSpc>
              <a:spcBef>
                <a:spcPts val="0"/>
              </a:spcBef>
              <a:spcAft>
                <a:spcPts val="0"/>
              </a:spcAft>
              <a:buSzPct val="100000"/>
              <a:buNone/>
              <a:defRPr sz="2800"/>
            </a:lvl2pPr>
            <a:lvl3pPr algn="ctr">
              <a:lnSpc>
                <a:spcPct val="100000"/>
              </a:lnSpc>
              <a:spcBef>
                <a:spcPts val="0"/>
              </a:spcBef>
              <a:spcAft>
                <a:spcPts val="0"/>
              </a:spcAft>
              <a:buSzPct val="100000"/>
              <a:buNone/>
              <a:defRPr sz="2800"/>
            </a:lvl3pPr>
            <a:lvl4pPr algn="ctr">
              <a:lnSpc>
                <a:spcPct val="100000"/>
              </a:lnSpc>
              <a:spcBef>
                <a:spcPts val="0"/>
              </a:spcBef>
              <a:spcAft>
                <a:spcPts val="0"/>
              </a:spcAft>
              <a:buSzPct val="100000"/>
              <a:buNone/>
              <a:defRPr sz="2800"/>
            </a:lvl4pPr>
            <a:lvl5pPr algn="ctr">
              <a:lnSpc>
                <a:spcPct val="100000"/>
              </a:lnSpc>
              <a:spcBef>
                <a:spcPts val="0"/>
              </a:spcBef>
              <a:spcAft>
                <a:spcPts val="0"/>
              </a:spcAft>
              <a:buSzPct val="100000"/>
              <a:buNone/>
              <a:defRPr sz="2800"/>
            </a:lvl5pPr>
            <a:lvl6pPr algn="ctr">
              <a:lnSpc>
                <a:spcPct val="100000"/>
              </a:lnSpc>
              <a:spcBef>
                <a:spcPts val="0"/>
              </a:spcBef>
              <a:spcAft>
                <a:spcPts val="0"/>
              </a:spcAft>
              <a:buSzPct val="100000"/>
              <a:buNone/>
              <a:defRPr sz="2800"/>
            </a:lvl6pPr>
            <a:lvl7pPr algn="ctr">
              <a:lnSpc>
                <a:spcPct val="100000"/>
              </a:lnSpc>
              <a:spcBef>
                <a:spcPts val="0"/>
              </a:spcBef>
              <a:spcAft>
                <a:spcPts val="0"/>
              </a:spcAft>
              <a:buSzPct val="100000"/>
              <a:buNone/>
              <a:defRPr sz="2800"/>
            </a:lvl7pPr>
            <a:lvl8pPr algn="ctr">
              <a:lnSpc>
                <a:spcPct val="100000"/>
              </a:lnSpc>
              <a:spcBef>
                <a:spcPts val="0"/>
              </a:spcBef>
              <a:spcAft>
                <a:spcPts val="0"/>
              </a:spcAft>
              <a:buSzPct val="100000"/>
              <a:buNone/>
              <a:defRPr sz="2800"/>
            </a:lvl8pPr>
            <a:lvl9pPr algn="ctr">
              <a:lnSpc>
                <a:spcPct val="100000"/>
              </a:lnSpc>
              <a:spcBef>
                <a:spcPts val="0"/>
              </a:spcBef>
              <a:spcAft>
                <a:spcPts val="0"/>
              </a:spcAft>
              <a:buSzPct val="100000"/>
              <a:buNone/>
              <a:defRPr sz="2800"/>
            </a:lvl9pPr>
          </a:lstStyle>
          <a:p>
            <a:endParaRPr/>
          </a:p>
        </p:txBody>
      </p:sp>
      <p:sp>
        <p:nvSpPr>
          <p:cNvPr id="11" name="Shape 1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311700" y="1106125"/>
            <a:ext cx="8520599" cy="1963500"/>
          </a:xfrm>
          <a:prstGeom prst="rect">
            <a:avLst/>
          </a:prstGeom>
        </p:spPr>
        <p:txBody>
          <a:bodyPr lIns="91425" tIns="91425" rIns="91425" bIns="91425" anchor="b" anchorCtr="0"/>
          <a:lstStyle>
            <a:lvl1pPr algn="ctr">
              <a:spcBef>
                <a:spcPts val="0"/>
              </a:spcBef>
              <a:buSzPct val="100000"/>
              <a:defRPr sz="12000"/>
            </a:lvl1pPr>
            <a:lvl2pPr algn="ctr">
              <a:spcBef>
                <a:spcPts val="0"/>
              </a:spcBef>
              <a:buSzPct val="100000"/>
              <a:defRPr sz="12000"/>
            </a:lvl2pPr>
            <a:lvl3pPr algn="ctr">
              <a:spcBef>
                <a:spcPts val="0"/>
              </a:spcBef>
              <a:buSzPct val="100000"/>
              <a:defRPr sz="12000"/>
            </a:lvl3pPr>
            <a:lvl4pPr algn="ctr">
              <a:spcBef>
                <a:spcPts val="0"/>
              </a:spcBef>
              <a:buSzPct val="100000"/>
              <a:defRPr sz="12000"/>
            </a:lvl4pPr>
            <a:lvl5pPr algn="ctr">
              <a:spcBef>
                <a:spcPts val="0"/>
              </a:spcBef>
              <a:buSzPct val="100000"/>
              <a:defRPr sz="12000"/>
            </a:lvl5pPr>
            <a:lvl6pPr algn="ctr">
              <a:spcBef>
                <a:spcPts val="0"/>
              </a:spcBef>
              <a:buSzPct val="100000"/>
              <a:defRPr sz="12000"/>
            </a:lvl6pPr>
            <a:lvl7pPr algn="ctr">
              <a:spcBef>
                <a:spcPts val="0"/>
              </a:spcBef>
              <a:buSzPct val="100000"/>
              <a:defRPr sz="12000"/>
            </a:lvl7pPr>
            <a:lvl8pPr algn="ctr">
              <a:spcBef>
                <a:spcPts val="0"/>
              </a:spcBef>
              <a:buSzPct val="100000"/>
              <a:defRPr sz="12000"/>
            </a:lvl8pPr>
            <a:lvl9pPr algn="ctr">
              <a:spcBef>
                <a:spcPts val="0"/>
              </a:spcBef>
              <a:buSzPct val="100000"/>
              <a:defRPr sz="12000"/>
            </a:lvl9pPr>
          </a:lstStyle>
          <a:p>
            <a:endParaRPr/>
          </a:p>
        </p:txBody>
      </p:sp>
      <p:sp>
        <p:nvSpPr>
          <p:cNvPr id="45" name="Shape 45"/>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a:endParaRPr/>
          </a:p>
        </p:txBody>
      </p:sp>
      <p:sp>
        <p:nvSpPr>
          <p:cNvPr id="46" name="Shape 4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7"/>
        <p:cNvGrpSpPr/>
        <p:nvPr/>
      </p:nvGrpSpPr>
      <p:grpSpPr>
        <a:xfrm>
          <a:off x="0" y="0"/>
          <a:ext cx="0" cy="0"/>
          <a:chOff x="0" y="0"/>
          <a:chExt cx="0" cy="0"/>
        </a:xfrm>
      </p:grpSpPr>
      <p:sp>
        <p:nvSpPr>
          <p:cNvPr id="48" name="Shape 4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311700" y="2150850"/>
            <a:ext cx="8520599" cy="841800"/>
          </a:xfrm>
          <a:prstGeom prst="rect">
            <a:avLst/>
          </a:prstGeom>
        </p:spPr>
        <p:txBody>
          <a:bodyPr lIns="91425" tIns="91425" rIns="91425" bIns="91425" anchor="ctr" anchorCtr="0"/>
          <a:lstStyle>
            <a:lvl1pPr algn="ctr">
              <a:spcBef>
                <a:spcPts val="0"/>
              </a:spcBef>
              <a:buSzPct val="100000"/>
              <a:defRPr sz="3600"/>
            </a:lvl1pPr>
            <a:lvl2pPr algn="ctr">
              <a:spcBef>
                <a:spcPts val="0"/>
              </a:spcBef>
              <a:buSzPct val="100000"/>
              <a:defRPr sz="3600"/>
            </a:lvl2pPr>
            <a:lvl3pPr algn="ctr">
              <a:spcBef>
                <a:spcPts val="0"/>
              </a:spcBef>
              <a:buSzPct val="100000"/>
              <a:defRPr sz="3600"/>
            </a:lvl3pPr>
            <a:lvl4pPr algn="ctr">
              <a:spcBef>
                <a:spcPts val="0"/>
              </a:spcBef>
              <a:buSzPct val="100000"/>
              <a:defRPr sz="3600"/>
            </a:lvl4pPr>
            <a:lvl5pPr algn="ctr">
              <a:spcBef>
                <a:spcPts val="0"/>
              </a:spcBef>
              <a:buSzPct val="100000"/>
              <a:defRPr sz="3600"/>
            </a:lvl5pPr>
            <a:lvl6pPr algn="ctr">
              <a:spcBef>
                <a:spcPts val="0"/>
              </a:spcBef>
              <a:buSzPct val="100000"/>
              <a:defRPr sz="3600"/>
            </a:lvl6pPr>
            <a:lvl7pPr algn="ctr">
              <a:spcBef>
                <a:spcPts val="0"/>
              </a:spcBef>
              <a:buSzPct val="100000"/>
              <a:defRPr sz="3600"/>
            </a:lvl7pPr>
            <a:lvl8pPr algn="ctr">
              <a:spcBef>
                <a:spcPts val="0"/>
              </a:spcBef>
              <a:buSzPct val="100000"/>
              <a:defRPr sz="3600"/>
            </a:lvl8pPr>
            <a:lvl9pPr algn="ctr">
              <a:spcBef>
                <a:spcPts val="0"/>
              </a:spcBef>
              <a:buSzPct val="100000"/>
              <a:defRPr sz="3600"/>
            </a:lvl9pPr>
          </a:lstStyle>
          <a:p>
            <a:endParaRPr/>
          </a:p>
        </p:txBody>
      </p:sp>
      <p:sp>
        <p:nvSpPr>
          <p:cNvPr id="14" name="Shape 1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7" name="Shape 17"/>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1" name="Shape 21"/>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2" name="Shape 22"/>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a:spcBef>
                <a:spcPts val="0"/>
              </a:spcBef>
              <a:buSzPct val="100000"/>
              <a:defRPr sz="14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23" name="Shape 2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599" cy="572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311700" y="555600"/>
            <a:ext cx="2807999" cy="755699"/>
          </a:xfrm>
          <a:prstGeom prst="rect">
            <a:avLst/>
          </a:prstGeom>
        </p:spPr>
        <p:txBody>
          <a:bodyPr lIns="91425" tIns="91425" rIns="91425" bIns="91425" anchor="b" anchorCtr="0"/>
          <a:lstStyle>
            <a:lvl1pPr>
              <a:spcBef>
                <a:spcPts val="0"/>
              </a:spcBef>
              <a:buSzPct val="100000"/>
              <a:defRPr sz="2400"/>
            </a:lvl1pPr>
            <a:lvl2pPr>
              <a:spcBef>
                <a:spcPts val="0"/>
              </a:spcBef>
              <a:buSzPct val="100000"/>
              <a:defRPr sz="2400"/>
            </a:lvl2pPr>
            <a:lvl3pPr>
              <a:spcBef>
                <a:spcPts val="0"/>
              </a:spcBef>
              <a:buSzPct val="100000"/>
              <a:defRPr sz="2400"/>
            </a:lvl3pPr>
            <a:lvl4pPr>
              <a:spcBef>
                <a:spcPts val="0"/>
              </a:spcBef>
              <a:buSzPct val="100000"/>
              <a:defRPr sz="2400"/>
            </a:lvl4pPr>
            <a:lvl5pPr>
              <a:spcBef>
                <a:spcPts val="0"/>
              </a:spcBef>
              <a:buSzPct val="100000"/>
              <a:defRPr sz="2400"/>
            </a:lvl5pPr>
            <a:lvl6pPr>
              <a:spcBef>
                <a:spcPts val="0"/>
              </a:spcBef>
              <a:buSzPct val="100000"/>
              <a:defRPr sz="2400"/>
            </a:lvl6pPr>
            <a:lvl7pPr>
              <a:spcBef>
                <a:spcPts val="0"/>
              </a:spcBef>
              <a:buSzPct val="100000"/>
              <a:defRPr sz="2400"/>
            </a:lvl7pPr>
            <a:lvl8pPr>
              <a:spcBef>
                <a:spcPts val="0"/>
              </a:spcBef>
              <a:buSzPct val="100000"/>
              <a:defRPr sz="2400"/>
            </a:lvl8pPr>
            <a:lvl9pPr>
              <a:spcBef>
                <a:spcPts val="0"/>
              </a:spcBef>
              <a:buSzPct val="100000"/>
              <a:defRPr sz="2400"/>
            </a:lvl9pPr>
          </a:lstStyle>
          <a:p>
            <a:endParaRPr/>
          </a:p>
        </p:txBody>
      </p:sp>
      <p:sp>
        <p:nvSpPr>
          <p:cNvPr id="29" name="Shape 29"/>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a:spcBef>
                <a:spcPts val="0"/>
              </a:spcBef>
              <a:buSzPct val="100000"/>
              <a:defRPr sz="1200"/>
            </a:lvl1pPr>
            <a:lvl2pPr>
              <a:spcBef>
                <a:spcPts val="0"/>
              </a:spcBef>
              <a:buSzPct val="100000"/>
              <a:defRPr sz="1200"/>
            </a:lvl2pPr>
            <a:lvl3pPr>
              <a:spcBef>
                <a:spcPts val="0"/>
              </a:spcBef>
              <a:buSzPct val="100000"/>
              <a:defRPr sz="1200"/>
            </a:lvl3pPr>
            <a:lvl4pPr>
              <a:spcBef>
                <a:spcPts val="0"/>
              </a:spcBef>
              <a:buSzPct val="100000"/>
              <a:defRPr sz="1200"/>
            </a:lvl4pPr>
            <a:lvl5pPr>
              <a:spcBef>
                <a:spcPts val="0"/>
              </a:spcBef>
              <a:buSzPct val="100000"/>
              <a:defRPr sz="1200"/>
            </a:lvl5pPr>
            <a:lvl6pPr>
              <a:spcBef>
                <a:spcPts val="0"/>
              </a:spcBef>
              <a:buSzPct val="100000"/>
              <a:defRPr sz="1200"/>
            </a:lvl6pPr>
            <a:lvl7pPr>
              <a:spcBef>
                <a:spcPts val="0"/>
              </a:spcBef>
              <a:buSzPct val="100000"/>
              <a:defRPr sz="1200"/>
            </a:lvl7pPr>
            <a:lvl8pPr>
              <a:spcBef>
                <a:spcPts val="0"/>
              </a:spcBef>
              <a:buSzPct val="100000"/>
              <a:defRPr sz="1200"/>
            </a:lvl8pPr>
            <a:lvl9pPr>
              <a:spcBef>
                <a:spcPts val="0"/>
              </a:spcBef>
              <a:buSzPct val="100000"/>
              <a:defRPr sz="1200"/>
            </a:lvl9pPr>
          </a:lstStyle>
          <a:p>
            <a:endParaRPr/>
          </a:p>
        </p:txBody>
      </p:sp>
      <p:sp>
        <p:nvSpPr>
          <p:cNvPr id="30" name="Shape 3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90250" y="450150"/>
            <a:ext cx="6367800" cy="4090800"/>
          </a:xfrm>
          <a:prstGeom prst="rect">
            <a:avLst/>
          </a:prstGeom>
        </p:spPr>
        <p:txBody>
          <a:bodyPr lIns="91425" tIns="91425" rIns="91425" bIns="91425" anchor="ctr" anchorCtr="0"/>
          <a:lstStyle>
            <a:lvl1pPr>
              <a:spcBef>
                <a:spcPts val="0"/>
              </a:spcBef>
              <a:buSzPct val="100000"/>
              <a:defRPr sz="4800"/>
            </a:lvl1pPr>
            <a:lvl2pPr>
              <a:spcBef>
                <a:spcPts val="0"/>
              </a:spcBef>
              <a:buSzPct val="100000"/>
              <a:defRPr sz="4800"/>
            </a:lvl2pPr>
            <a:lvl3pPr>
              <a:spcBef>
                <a:spcPts val="0"/>
              </a:spcBef>
              <a:buSzPct val="100000"/>
              <a:defRPr sz="4800"/>
            </a:lvl3pPr>
            <a:lvl4pPr>
              <a:spcBef>
                <a:spcPts val="0"/>
              </a:spcBef>
              <a:buSzPct val="100000"/>
              <a:defRPr sz="4800"/>
            </a:lvl4pPr>
            <a:lvl5pPr>
              <a:spcBef>
                <a:spcPts val="0"/>
              </a:spcBef>
              <a:buSzPct val="100000"/>
              <a:defRPr sz="4800"/>
            </a:lvl5pPr>
            <a:lvl6pPr>
              <a:spcBef>
                <a:spcPts val="0"/>
              </a:spcBef>
              <a:buSzPct val="100000"/>
              <a:defRPr sz="4800"/>
            </a:lvl6pPr>
            <a:lvl7pPr>
              <a:spcBef>
                <a:spcPts val="0"/>
              </a:spcBef>
              <a:buSzPct val="100000"/>
              <a:defRPr sz="4800"/>
            </a:lvl7pPr>
            <a:lvl8pPr>
              <a:spcBef>
                <a:spcPts val="0"/>
              </a:spcBef>
              <a:buSzPct val="100000"/>
              <a:defRPr sz="4800"/>
            </a:lvl8pPr>
            <a:lvl9pPr>
              <a:spcBef>
                <a:spcPts val="0"/>
              </a:spcBef>
              <a:buSzPct val="100000"/>
              <a:defRPr sz="4800"/>
            </a:lvl9pPr>
          </a:lstStyle>
          <a:p>
            <a:endParaRPr/>
          </a:p>
        </p:txBody>
      </p:sp>
      <p:sp>
        <p:nvSpPr>
          <p:cNvPr id="33" name="Shape 3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4"/>
        <p:cNvGrpSpPr/>
        <p:nvPr/>
      </p:nvGrpSpPr>
      <p:grpSpPr>
        <a:xfrm>
          <a:off x="0" y="0"/>
          <a:ext cx="0" cy="0"/>
          <a:chOff x="0" y="0"/>
          <a:chExt cx="0" cy="0"/>
        </a:xfrm>
      </p:grpSpPr>
      <p:sp>
        <p:nvSpPr>
          <p:cNvPr id="35" name="Shape 35"/>
          <p:cNvSpPr/>
          <p:nvPr/>
        </p:nvSpPr>
        <p:spPr>
          <a:xfrm>
            <a:off x="4572000" y="-125"/>
            <a:ext cx="4572000" cy="5143499"/>
          </a:xfrm>
          <a:prstGeom prst="rect">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36" name="Shape 36"/>
          <p:cNvSpPr txBox="1">
            <a:spLocks noGrp="1"/>
          </p:cNvSpPr>
          <p:nvPr>
            <p:ph type="title"/>
          </p:nvPr>
        </p:nvSpPr>
        <p:spPr>
          <a:xfrm>
            <a:off x="265500" y="1233175"/>
            <a:ext cx="4045199" cy="1482300"/>
          </a:xfrm>
          <a:prstGeom prst="rect">
            <a:avLst/>
          </a:prstGeom>
        </p:spPr>
        <p:txBody>
          <a:bodyPr lIns="91425" tIns="91425" rIns="91425" bIns="91425" anchor="b" anchorCtr="0"/>
          <a:lstStyle>
            <a:lvl1pPr algn="ctr">
              <a:spcBef>
                <a:spcPts val="0"/>
              </a:spcBef>
              <a:buSzPct val="100000"/>
              <a:defRPr sz="4200"/>
            </a:lvl1pPr>
            <a:lvl2pPr algn="ctr">
              <a:spcBef>
                <a:spcPts val="0"/>
              </a:spcBef>
              <a:buSzPct val="100000"/>
              <a:defRPr sz="4200"/>
            </a:lvl2pPr>
            <a:lvl3pPr algn="ctr">
              <a:spcBef>
                <a:spcPts val="0"/>
              </a:spcBef>
              <a:buSzPct val="100000"/>
              <a:defRPr sz="4200"/>
            </a:lvl3pPr>
            <a:lvl4pPr algn="ctr">
              <a:spcBef>
                <a:spcPts val="0"/>
              </a:spcBef>
              <a:buSzPct val="100000"/>
              <a:defRPr sz="4200"/>
            </a:lvl4pPr>
            <a:lvl5pPr algn="ctr">
              <a:spcBef>
                <a:spcPts val="0"/>
              </a:spcBef>
              <a:buSzPct val="100000"/>
              <a:defRPr sz="4200"/>
            </a:lvl5pPr>
            <a:lvl6pPr algn="ctr">
              <a:spcBef>
                <a:spcPts val="0"/>
              </a:spcBef>
              <a:buSzPct val="100000"/>
              <a:defRPr sz="4200"/>
            </a:lvl6pPr>
            <a:lvl7pPr algn="ctr">
              <a:spcBef>
                <a:spcPts val="0"/>
              </a:spcBef>
              <a:buSzPct val="100000"/>
              <a:defRPr sz="4200"/>
            </a:lvl7pPr>
            <a:lvl8pPr algn="ctr">
              <a:spcBef>
                <a:spcPts val="0"/>
              </a:spcBef>
              <a:buSzPct val="100000"/>
              <a:defRPr sz="4200"/>
            </a:lvl8pPr>
            <a:lvl9pPr algn="ctr">
              <a:spcBef>
                <a:spcPts val="0"/>
              </a:spcBef>
              <a:buSzPct val="100000"/>
              <a:defRPr sz="4200"/>
            </a:lvl9pPr>
          </a:lstStyle>
          <a:p>
            <a:endParaRPr/>
          </a:p>
        </p:txBody>
      </p:sp>
      <p:sp>
        <p:nvSpPr>
          <p:cNvPr id="37" name="Shape 37"/>
          <p:cNvSpPr txBox="1">
            <a:spLocks noGrp="1"/>
          </p:cNvSpPr>
          <p:nvPr>
            <p:ph type="subTitle" idx="1"/>
          </p:nvPr>
        </p:nvSpPr>
        <p:spPr>
          <a:xfrm>
            <a:off x="265500" y="2803075"/>
            <a:ext cx="4045199" cy="1235100"/>
          </a:xfrm>
          <a:prstGeom prst="rect">
            <a:avLst/>
          </a:prstGeom>
        </p:spPr>
        <p:txBody>
          <a:bodyPr lIns="91425" tIns="91425" rIns="91425" bIns="91425" anchor="t" anchorCtr="0"/>
          <a:lstStyle>
            <a:lvl1pPr algn="ctr">
              <a:lnSpc>
                <a:spcPct val="100000"/>
              </a:lnSpc>
              <a:spcBef>
                <a:spcPts val="0"/>
              </a:spcBef>
              <a:spcAft>
                <a:spcPts val="0"/>
              </a:spcAft>
              <a:buSzPct val="100000"/>
              <a:buNone/>
              <a:defRPr sz="2100"/>
            </a:lvl1pPr>
            <a:lvl2pPr algn="ctr">
              <a:lnSpc>
                <a:spcPct val="100000"/>
              </a:lnSpc>
              <a:spcBef>
                <a:spcPts val="0"/>
              </a:spcBef>
              <a:spcAft>
                <a:spcPts val="0"/>
              </a:spcAft>
              <a:buSzPct val="100000"/>
              <a:buNone/>
              <a:defRPr sz="2100"/>
            </a:lvl2pPr>
            <a:lvl3pPr algn="ctr">
              <a:lnSpc>
                <a:spcPct val="100000"/>
              </a:lnSpc>
              <a:spcBef>
                <a:spcPts val="0"/>
              </a:spcBef>
              <a:spcAft>
                <a:spcPts val="0"/>
              </a:spcAft>
              <a:buSzPct val="100000"/>
              <a:buNone/>
              <a:defRPr sz="2100"/>
            </a:lvl3pPr>
            <a:lvl4pPr algn="ctr">
              <a:lnSpc>
                <a:spcPct val="100000"/>
              </a:lnSpc>
              <a:spcBef>
                <a:spcPts val="0"/>
              </a:spcBef>
              <a:spcAft>
                <a:spcPts val="0"/>
              </a:spcAft>
              <a:buSzPct val="100000"/>
              <a:buNone/>
              <a:defRPr sz="2100"/>
            </a:lvl4pPr>
            <a:lvl5pPr algn="ctr">
              <a:lnSpc>
                <a:spcPct val="100000"/>
              </a:lnSpc>
              <a:spcBef>
                <a:spcPts val="0"/>
              </a:spcBef>
              <a:spcAft>
                <a:spcPts val="0"/>
              </a:spcAft>
              <a:buSzPct val="100000"/>
              <a:buNone/>
              <a:defRPr sz="2100"/>
            </a:lvl5pPr>
            <a:lvl6pPr algn="ctr">
              <a:lnSpc>
                <a:spcPct val="100000"/>
              </a:lnSpc>
              <a:spcBef>
                <a:spcPts val="0"/>
              </a:spcBef>
              <a:spcAft>
                <a:spcPts val="0"/>
              </a:spcAft>
              <a:buSzPct val="100000"/>
              <a:buNone/>
              <a:defRPr sz="2100"/>
            </a:lvl6pPr>
            <a:lvl7pPr algn="ctr">
              <a:lnSpc>
                <a:spcPct val="100000"/>
              </a:lnSpc>
              <a:spcBef>
                <a:spcPts val="0"/>
              </a:spcBef>
              <a:spcAft>
                <a:spcPts val="0"/>
              </a:spcAft>
              <a:buSzPct val="100000"/>
              <a:buNone/>
              <a:defRPr sz="2100"/>
            </a:lvl7pPr>
            <a:lvl8pPr algn="ctr">
              <a:lnSpc>
                <a:spcPct val="100000"/>
              </a:lnSpc>
              <a:spcBef>
                <a:spcPts val="0"/>
              </a:spcBef>
              <a:spcAft>
                <a:spcPts val="0"/>
              </a:spcAft>
              <a:buSzPct val="100000"/>
              <a:buNone/>
              <a:defRPr sz="2100"/>
            </a:lvl8pPr>
            <a:lvl9pPr algn="ctr">
              <a:lnSpc>
                <a:spcPct val="100000"/>
              </a:lnSpc>
              <a:spcBef>
                <a:spcPts val="0"/>
              </a:spcBef>
              <a:spcAft>
                <a:spcPts val="0"/>
              </a:spcAft>
              <a:buSzPct val="100000"/>
              <a:buNone/>
              <a:defRPr sz="2100"/>
            </a:lvl9pPr>
          </a:lstStyle>
          <a:p>
            <a:endParaRPr/>
          </a:p>
        </p:txBody>
      </p:sp>
      <p:sp>
        <p:nvSpPr>
          <p:cNvPr id="38" name="Shape 38"/>
          <p:cNvSpPr txBox="1">
            <a:spLocks noGrp="1"/>
          </p:cNvSpPr>
          <p:nvPr>
            <p:ph type="body" idx="2"/>
          </p:nvPr>
        </p:nvSpPr>
        <p:spPr>
          <a:xfrm>
            <a:off x="4939500" y="724075"/>
            <a:ext cx="3837000" cy="3695099"/>
          </a:xfrm>
          <a:prstGeom prst="rect">
            <a:avLst/>
          </a:prstGeom>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9" name="Shape 3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0"/>
        <p:cNvGrpSpPr/>
        <p:nvPr/>
      </p:nvGrpSpPr>
      <p:grpSpPr>
        <a:xfrm>
          <a:off x="0" y="0"/>
          <a:ext cx="0" cy="0"/>
          <a:chOff x="0" y="0"/>
          <a:chExt cx="0" cy="0"/>
        </a:xfrm>
      </p:grpSpPr>
      <p:sp>
        <p:nvSpPr>
          <p:cNvPr id="41" name="Shape 41"/>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a:lnSpc>
                <a:spcPct val="100000"/>
              </a:lnSpc>
              <a:spcBef>
                <a:spcPts val="0"/>
              </a:spcBef>
              <a:spcAft>
                <a:spcPts val="0"/>
              </a:spcAft>
              <a:buNone/>
              <a:defRPr/>
            </a:lvl1pPr>
          </a:lstStyle>
          <a:p>
            <a:endParaRPr/>
          </a:p>
        </p:txBody>
      </p:sp>
      <p:sp>
        <p:nvSpPr>
          <p:cNvPr id="42" name="Shape 4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a:spcBef>
                <a:spcPts val="0"/>
              </a:spcBef>
              <a:buClr>
                <a:schemeClr val="dk1"/>
              </a:buClr>
              <a:buSzPct val="100000"/>
              <a:buNone/>
              <a:defRPr sz="2800">
                <a:solidFill>
                  <a:schemeClr val="dk1"/>
                </a:solidFill>
              </a:defRPr>
            </a:lvl1pPr>
            <a:lvl2pPr>
              <a:spcBef>
                <a:spcPts val="0"/>
              </a:spcBef>
              <a:buClr>
                <a:schemeClr val="dk1"/>
              </a:buClr>
              <a:buSzPct val="100000"/>
              <a:buNone/>
              <a:defRPr sz="2800">
                <a:solidFill>
                  <a:schemeClr val="dk1"/>
                </a:solidFill>
              </a:defRPr>
            </a:lvl2pPr>
            <a:lvl3pPr>
              <a:spcBef>
                <a:spcPts val="0"/>
              </a:spcBef>
              <a:buClr>
                <a:schemeClr val="dk1"/>
              </a:buClr>
              <a:buSzPct val="100000"/>
              <a:buNone/>
              <a:defRPr sz="2800">
                <a:solidFill>
                  <a:schemeClr val="dk1"/>
                </a:solidFill>
              </a:defRPr>
            </a:lvl3pPr>
            <a:lvl4pPr>
              <a:spcBef>
                <a:spcPts val="0"/>
              </a:spcBef>
              <a:buClr>
                <a:schemeClr val="dk1"/>
              </a:buClr>
              <a:buSzPct val="100000"/>
              <a:buNone/>
              <a:defRPr sz="2800">
                <a:solidFill>
                  <a:schemeClr val="dk1"/>
                </a:solidFill>
              </a:defRPr>
            </a:lvl4pPr>
            <a:lvl5pPr>
              <a:spcBef>
                <a:spcPts val="0"/>
              </a:spcBef>
              <a:buClr>
                <a:schemeClr val="dk1"/>
              </a:buClr>
              <a:buSzPct val="100000"/>
              <a:buNone/>
              <a:defRPr sz="2800">
                <a:solidFill>
                  <a:schemeClr val="dk1"/>
                </a:solidFill>
              </a:defRPr>
            </a:lvl5pPr>
            <a:lvl6pPr>
              <a:spcBef>
                <a:spcPts val="0"/>
              </a:spcBef>
              <a:buClr>
                <a:schemeClr val="dk1"/>
              </a:buClr>
              <a:buSzPct val="100000"/>
              <a:buNone/>
              <a:defRPr sz="2800">
                <a:solidFill>
                  <a:schemeClr val="dk1"/>
                </a:solidFill>
              </a:defRPr>
            </a:lvl6pPr>
            <a:lvl7pPr>
              <a:spcBef>
                <a:spcPts val="0"/>
              </a:spcBef>
              <a:buClr>
                <a:schemeClr val="dk1"/>
              </a:buClr>
              <a:buSzPct val="100000"/>
              <a:buNone/>
              <a:defRPr sz="2800">
                <a:solidFill>
                  <a:schemeClr val="dk1"/>
                </a:solidFill>
              </a:defRPr>
            </a:lvl7pPr>
            <a:lvl8pPr>
              <a:spcBef>
                <a:spcPts val="0"/>
              </a:spcBef>
              <a:buClr>
                <a:schemeClr val="dk1"/>
              </a:buClr>
              <a:buSzPct val="100000"/>
              <a:buNone/>
              <a:defRPr sz="2800">
                <a:solidFill>
                  <a:schemeClr val="dk1"/>
                </a:solidFill>
              </a:defRPr>
            </a:lvl8pPr>
            <a:lvl9pPr>
              <a:spcBef>
                <a:spcPts val="0"/>
              </a:spcBef>
              <a:buClr>
                <a:schemeClr val="dk1"/>
              </a:buClr>
              <a:buSzPct val="100000"/>
              <a:buNone/>
              <a:defRPr sz="2800">
                <a:solidFill>
                  <a:schemeClr val="dk1"/>
                </a:solidFill>
              </a:defRPr>
            </a:lvl9pPr>
          </a:lstStyle>
          <a:p>
            <a:endParaRPr/>
          </a:p>
        </p:txBody>
      </p:sp>
      <p:sp>
        <p:nvSpPr>
          <p:cNvPr id="6" name="Shape 6"/>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a:lnSpc>
                <a:spcPct val="115000"/>
              </a:lnSpc>
              <a:spcBef>
                <a:spcPts val="0"/>
              </a:spcBef>
              <a:spcAft>
                <a:spcPts val="1600"/>
              </a:spcAft>
              <a:buClr>
                <a:schemeClr val="dk2"/>
              </a:buClr>
              <a:buSzPct val="100000"/>
              <a:defRPr sz="1800">
                <a:solidFill>
                  <a:schemeClr val="dk2"/>
                </a:solidFill>
              </a:defRPr>
            </a:lvl1pPr>
            <a:lvl2pPr>
              <a:lnSpc>
                <a:spcPct val="115000"/>
              </a:lnSpc>
              <a:spcBef>
                <a:spcPts val="0"/>
              </a:spcBef>
              <a:spcAft>
                <a:spcPts val="1600"/>
              </a:spcAft>
              <a:buClr>
                <a:schemeClr val="dk2"/>
              </a:buClr>
              <a:defRPr>
                <a:solidFill>
                  <a:schemeClr val="dk2"/>
                </a:solidFill>
              </a:defRPr>
            </a:lvl2pPr>
            <a:lvl3pPr>
              <a:lnSpc>
                <a:spcPct val="115000"/>
              </a:lnSpc>
              <a:spcBef>
                <a:spcPts val="0"/>
              </a:spcBef>
              <a:spcAft>
                <a:spcPts val="1600"/>
              </a:spcAft>
              <a:buClr>
                <a:schemeClr val="dk2"/>
              </a:buClr>
              <a:defRPr>
                <a:solidFill>
                  <a:schemeClr val="dk2"/>
                </a:solidFill>
              </a:defRPr>
            </a:lvl3pPr>
            <a:lvl4pPr>
              <a:lnSpc>
                <a:spcPct val="115000"/>
              </a:lnSpc>
              <a:spcBef>
                <a:spcPts val="0"/>
              </a:spcBef>
              <a:spcAft>
                <a:spcPts val="1600"/>
              </a:spcAft>
              <a:buClr>
                <a:schemeClr val="dk2"/>
              </a:buClr>
              <a:defRPr>
                <a:solidFill>
                  <a:schemeClr val="dk2"/>
                </a:solidFill>
              </a:defRPr>
            </a:lvl4pPr>
            <a:lvl5pPr>
              <a:lnSpc>
                <a:spcPct val="115000"/>
              </a:lnSpc>
              <a:spcBef>
                <a:spcPts val="0"/>
              </a:spcBef>
              <a:spcAft>
                <a:spcPts val="1600"/>
              </a:spcAft>
              <a:buClr>
                <a:schemeClr val="dk2"/>
              </a:buClr>
              <a:defRPr>
                <a:solidFill>
                  <a:schemeClr val="dk2"/>
                </a:solidFill>
              </a:defRPr>
            </a:lvl5pPr>
            <a:lvl6pPr>
              <a:lnSpc>
                <a:spcPct val="115000"/>
              </a:lnSpc>
              <a:spcBef>
                <a:spcPts val="0"/>
              </a:spcBef>
              <a:spcAft>
                <a:spcPts val="1600"/>
              </a:spcAft>
              <a:buClr>
                <a:schemeClr val="dk2"/>
              </a:buClr>
              <a:defRPr>
                <a:solidFill>
                  <a:schemeClr val="dk2"/>
                </a:solidFill>
              </a:defRPr>
            </a:lvl6pPr>
            <a:lvl7pPr>
              <a:lnSpc>
                <a:spcPct val="115000"/>
              </a:lnSpc>
              <a:spcBef>
                <a:spcPts val="0"/>
              </a:spcBef>
              <a:spcAft>
                <a:spcPts val="1600"/>
              </a:spcAft>
              <a:buClr>
                <a:schemeClr val="dk2"/>
              </a:buClr>
              <a:defRPr>
                <a:solidFill>
                  <a:schemeClr val="dk2"/>
                </a:solidFill>
              </a:defRPr>
            </a:lvl7pPr>
            <a:lvl8pPr>
              <a:lnSpc>
                <a:spcPct val="115000"/>
              </a:lnSpc>
              <a:spcBef>
                <a:spcPts val="0"/>
              </a:spcBef>
              <a:spcAft>
                <a:spcPts val="1600"/>
              </a:spcAft>
              <a:buClr>
                <a:schemeClr val="dk2"/>
              </a:buClr>
              <a:defRPr>
                <a:solidFill>
                  <a:schemeClr val="dk2"/>
                </a:solidFill>
              </a:defRPr>
            </a:lvl8pPr>
            <a:lvl9pPr>
              <a:lnSpc>
                <a:spcPct val="115000"/>
              </a:lnSpc>
              <a:spcBef>
                <a:spcPts val="0"/>
              </a:spcBef>
              <a:spcAft>
                <a:spcPts val="1600"/>
              </a:spcAft>
              <a:buClr>
                <a:schemeClr val="dk2"/>
              </a:buClr>
              <a:defRPr>
                <a:solidFill>
                  <a:schemeClr val="dk2"/>
                </a:solidFill>
              </a:defRPr>
            </a:lvl9pPr>
          </a:lstStyle>
          <a:p>
            <a:endParaRPr/>
          </a:p>
        </p:txBody>
      </p:sp>
      <p:sp>
        <p:nvSpPr>
          <p:cNvPr id="7" name="Shape 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Shape 50"/>
          <p:cNvSpPr txBox="1">
            <a:spLocks noGrp="1"/>
          </p:cNvSpPr>
          <p:nvPr>
            <p:ph type="ctrTitle"/>
          </p:nvPr>
        </p:nvSpPr>
        <p:spPr>
          <a:xfrm>
            <a:off x="311708" y="744575"/>
            <a:ext cx="8520599" cy="2052599"/>
          </a:xfrm>
          <a:prstGeom prst="rect">
            <a:avLst/>
          </a:prstGeom>
        </p:spPr>
        <p:txBody>
          <a:bodyPr lIns="91425" tIns="91425" rIns="91425" bIns="91425" anchor="b" anchorCtr="0">
            <a:noAutofit/>
          </a:bodyPr>
          <a:lstStyle/>
          <a:p>
            <a:pPr>
              <a:spcBef>
                <a:spcPts val="0"/>
              </a:spcBef>
              <a:buNone/>
            </a:pPr>
            <a:r>
              <a:rPr lang="en" sz="6000">
                <a:latin typeface="Verdana"/>
                <a:ea typeface="Verdana"/>
                <a:cs typeface="Verdana"/>
                <a:sym typeface="Verdana"/>
              </a:rPr>
              <a:t>Career Presentation:</a:t>
            </a:r>
          </a:p>
        </p:txBody>
      </p:sp>
      <p:sp>
        <p:nvSpPr>
          <p:cNvPr id="51" name="Shape 51"/>
          <p:cNvSpPr txBox="1">
            <a:spLocks noGrp="1"/>
          </p:cNvSpPr>
          <p:nvPr>
            <p:ph type="subTitle" idx="1"/>
          </p:nvPr>
        </p:nvSpPr>
        <p:spPr>
          <a:xfrm>
            <a:off x="598100" y="2715954"/>
            <a:ext cx="8222100" cy="1229100"/>
          </a:xfrm>
          <a:prstGeom prst="rect">
            <a:avLst/>
          </a:prstGeom>
        </p:spPr>
        <p:txBody>
          <a:bodyPr lIns="91425" tIns="91425" rIns="91425" bIns="91425" anchor="t" anchorCtr="0">
            <a:noAutofit/>
          </a:bodyPr>
          <a:lstStyle/>
          <a:p>
            <a:pPr marL="1371600" indent="0" algn="l" rtl="0">
              <a:spcBef>
                <a:spcPts val="0"/>
              </a:spcBef>
              <a:buNone/>
            </a:pPr>
            <a:r>
              <a:rPr lang="en" sz="3600">
                <a:latin typeface="Verdana"/>
                <a:ea typeface="Verdana"/>
                <a:cs typeface="Verdana"/>
                <a:sym typeface="Verdana"/>
              </a:rPr>
              <a:t>RN-Registered Nurse</a:t>
            </a:r>
          </a:p>
          <a:p>
            <a:pPr marL="0" indent="0">
              <a:spcBef>
                <a:spcPts val="0"/>
              </a:spcBef>
              <a:buNone/>
            </a:pPr>
            <a:r>
              <a:rPr lang="en" sz="3600">
                <a:latin typeface="Verdana"/>
                <a:ea typeface="Verdana"/>
                <a:cs typeface="Verdana"/>
                <a:sym typeface="Verdana"/>
              </a:rPr>
              <a:t>Julián Peré III</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marL="2286000" indent="457200">
              <a:spcBef>
                <a:spcPts val="0"/>
              </a:spcBef>
              <a:buNone/>
            </a:pPr>
            <a:r>
              <a:rPr lang="en"/>
              <a:t>How it Looks</a:t>
            </a:r>
          </a:p>
        </p:txBody>
      </p:sp>
      <p:sp>
        <p:nvSpPr>
          <p:cNvPr id="105" name="Shape 105"/>
          <p:cNvSpPr txBox="1">
            <a:spLocks noGrp="1"/>
          </p:cNvSpPr>
          <p:nvPr>
            <p:ph type="body" idx="1"/>
          </p:nvPr>
        </p:nvSpPr>
        <p:spPr>
          <a:xfrm>
            <a:off x="311700" y="1152475"/>
            <a:ext cx="3999899" cy="3416400"/>
          </a:xfrm>
          <a:prstGeom prst="rect">
            <a:avLst/>
          </a:prstGeom>
        </p:spPr>
        <p:txBody>
          <a:bodyPr lIns="91425" tIns="91425" rIns="91425" bIns="91425" anchor="t" anchorCtr="0">
            <a:noAutofit/>
          </a:bodyPr>
          <a:lstStyle/>
          <a:p>
            <a:pPr marL="457200" lvl="0" indent="-381000">
              <a:lnSpc>
                <a:spcPct val="100000"/>
              </a:lnSpc>
              <a:spcBef>
                <a:spcPts val="0"/>
              </a:spcBef>
              <a:buSzPct val="100000"/>
              <a:buFont typeface="Verdana"/>
              <a:buChar char="❖"/>
            </a:pPr>
            <a:r>
              <a:rPr lang="en" sz="2400">
                <a:latin typeface="Verdana"/>
                <a:ea typeface="Verdana"/>
                <a:cs typeface="Verdana"/>
                <a:sym typeface="Verdana"/>
              </a:rPr>
              <a:t>RN’s are easy to spot because they are always wearing scrubs.</a:t>
            </a:r>
          </a:p>
        </p:txBody>
      </p:sp>
      <p:sp>
        <p:nvSpPr>
          <p:cNvPr id="106" name="Shape 106"/>
          <p:cNvSpPr txBox="1">
            <a:spLocks noGrp="1"/>
          </p:cNvSpPr>
          <p:nvPr>
            <p:ph type="body" idx="2"/>
          </p:nvPr>
        </p:nvSpPr>
        <p:spPr>
          <a:xfrm>
            <a:off x="4832400" y="1152475"/>
            <a:ext cx="3999899" cy="3416400"/>
          </a:xfrm>
          <a:prstGeom prst="rect">
            <a:avLst/>
          </a:prstGeom>
        </p:spPr>
        <p:txBody>
          <a:bodyPr lIns="91425" tIns="91425" rIns="91425" bIns="91425" anchor="t" anchorCtr="0">
            <a:noAutofit/>
          </a:bodyPr>
          <a:lstStyle/>
          <a:p>
            <a:pPr marL="457200" lvl="0" indent="-419100">
              <a:spcBef>
                <a:spcPts val="0"/>
              </a:spcBef>
              <a:buSzPct val="100000"/>
              <a:buFont typeface="Verdana"/>
              <a:buChar char="❖"/>
            </a:pPr>
            <a:r>
              <a:rPr lang="en" sz="3000">
                <a:latin typeface="Verdana"/>
                <a:ea typeface="Verdana"/>
                <a:cs typeface="Verdana"/>
                <a:sym typeface="Verdana"/>
              </a:rPr>
              <a:t>RN’s on the job.</a:t>
            </a:r>
          </a:p>
        </p:txBody>
      </p:sp>
      <p:pic>
        <p:nvPicPr>
          <p:cNvPr id="107" name="Shape 107"/>
          <p:cNvPicPr preferRelativeResize="0"/>
          <p:nvPr/>
        </p:nvPicPr>
        <p:blipFill>
          <a:blip r:embed="rId3">
            <a:alphaModFix/>
          </a:blip>
          <a:stretch>
            <a:fillRect/>
          </a:stretch>
        </p:blipFill>
        <p:spPr>
          <a:xfrm>
            <a:off x="311700" y="2673900"/>
            <a:ext cx="3999900" cy="2469599"/>
          </a:xfrm>
          <a:prstGeom prst="rect">
            <a:avLst/>
          </a:prstGeom>
          <a:noFill/>
          <a:ln>
            <a:noFill/>
          </a:ln>
        </p:spPr>
      </p:pic>
      <p:pic>
        <p:nvPicPr>
          <p:cNvPr id="108" name="Shape 108"/>
          <p:cNvPicPr preferRelativeResize="0"/>
          <p:nvPr/>
        </p:nvPicPr>
        <p:blipFill>
          <a:blip r:embed="rId4">
            <a:alphaModFix/>
          </a:blip>
          <a:stretch>
            <a:fillRect/>
          </a:stretch>
        </p:blipFill>
        <p:spPr>
          <a:xfrm>
            <a:off x="4832400" y="2099375"/>
            <a:ext cx="3999900" cy="246960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marL="1371600" indent="457200">
              <a:spcBef>
                <a:spcPts val="0"/>
              </a:spcBef>
              <a:buNone/>
            </a:pPr>
            <a:r>
              <a:rPr lang="en">
                <a:latin typeface="Verdana"/>
                <a:ea typeface="Verdana"/>
                <a:cs typeface="Verdana"/>
                <a:sym typeface="Verdana"/>
              </a:rPr>
              <a:t>RN:Registered Nurse</a:t>
            </a:r>
          </a:p>
        </p:txBody>
      </p:sp>
      <p:sp>
        <p:nvSpPr>
          <p:cNvPr id="57" name="Shape 57"/>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rtl="0">
              <a:lnSpc>
                <a:spcPct val="150000"/>
              </a:lnSpc>
              <a:spcBef>
                <a:spcPts val="0"/>
              </a:spcBef>
              <a:buNone/>
            </a:pPr>
            <a:r>
              <a:rPr lang="en" sz="2400"/>
              <a:t>On the job registered nurses perform a variety of functions…</a:t>
            </a:r>
          </a:p>
          <a:p>
            <a:pPr marL="457200" lvl="0" indent="-381000" rtl="0">
              <a:lnSpc>
                <a:spcPct val="150000"/>
              </a:lnSpc>
              <a:spcBef>
                <a:spcPts val="0"/>
              </a:spcBef>
              <a:buSzPct val="100000"/>
              <a:buChar char="❖"/>
            </a:pPr>
            <a:r>
              <a:rPr lang="en" sz="2400"/>
              <a:t>Evaluate and record patient symptoms.</a:t>
            </a:r>
          </a:p>
          <a:p>
            <a:pPr marL="457200" lvl="0" indent="-381000" rtl="0">
              <a:lnSpc>
                <a:spcPct val="150000"/>
              </a:lnSpc>
              <a:spcBef>
                <a:spcPts val="0"/>
              </a:spcBef>
              <a:buSzPct val="100000"/>
              <a:buChar char="❖"/>
            </a:pPr>
            <a:r>
              <a:rPr lang="en" sz="2400"/>
              <a:t>Help doctors during exams and surgeries. </a:t>
            </a:r>
          </a:p>
          <a:p>
            <a:pPr marL="457200" lvl="0" indent="-381000" rtl="0">
              <a:lnSpc>
                <a:spcPct val="150000"/>
              </a:lnSpc>
              <a:spcBef>
                <a:spcPts val="0"/>
              </a:spcBef>
              <a:buSzPct val="100000"/>
              <a:buChar char="❖"/>
            </a:pPr>
            <a:r>
              <a:rPr lang="en" sz="2400"/>
              <a:t>Dress wounds and incisions.</a:t>
            </a:r>
          </a:p>
          <a:p>
            <a:pPr marL="457200" lvl="0" indent="-381000" rtl="0">
              <a:lnSpc>
                <a:spcPct val="150000"/>
              </a:lnSpc>
              <a:spcBef>
                <a:spcPts val="0"/>
              </a:spcBef>
              <a:buSzPct val="100000"/>
              <a:buChar char="❖"/>
            </a:pPr>
            <a:r>
              <a:rPr lang="en" sz="2400"/>
              <a:t>Teach patients about self-care and healthy habits.</a:t>
            </a:r>
          </a:p>
          <a:p>
            <a:pPr marL="457200" lvl="0" indent="-381000" rtl="0">
              <a:lnSpc>
                <a:spcPct val="150000"/>
              </a:lnSpc>
              <a:spcBef>
                <a:spcPts val="0"/>
              </a:spcBef>
              <a:buSzPct val="100000"/>
              <a:buChar char="❖"/>
            </a:pPr>
            <a:r>
              <a:rPr lang="en" sz="2400"/>
              <a:t>Lab work.</a:t>
            </a:r>
          </a:p>
          <a:p>
            <a:pPr lvl="0">
              <a:spcBef>
                <a:spcPts val="0"/>
              </a:spcBef>
              <a:buNone/>
            </a:pPr>
            <a:endParaRPr sz="2400"/>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marL="2743200" lvl="0" indent="457200" algn="l" rtl="0">
              <a:spcBef>
                <a:spcPts val="0"/>
              </a:spcBef>
              <a:buNone/>
            </a:pPr>
            <a:r>
              <a:rPr lang="en">
                <a:latin typeface="Verdana"/>
                <a:ea typeface="Verdana"/>
                <a:cs typeface="Verdana"/>
                <a:sym typeface="Verdana"/>
              </a:rPr>
              <a:t>Continued</a:t>
            </a:r>
          </a:p>
        </p:txBody>
      </p:sp>
      <p:sp>
        <p:nvSpPr>
          <p:cNvPr id="63" name="Shape 63"/>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381000" rtl="0">
              <a:lnSpc>
                <a:spcPct val="150000"/>
              </a:lnSpc>
              <a:spcBef>
                <a:spcPts val="0"/>
              </a:spcBef>
              <a:buSzPct val="100000"/>
              <a:buChar char="❖"/>
            </a:pPr>
            <a:r>
              <a:rPr lang="en" sz="2400"/>
              <a:t>Review patient treatment plans and measure progress.</a:t>
            </a:r>
          </a:p>
          <a:p>
            <a:pPr marL="457200" lvl="0" indent="-381000" rtl="0">
              <a:lnSpc>
                <a:spcPct val="150000"/>
              </a:lnSpc>
              <a:spcBef>
                <a:spcPts val="0"/>
              </a:spcBef>
              <a:buSzPct val="100000"/>
              <a:buChar char="❖"/>
            </a:pPr>
            <a:r>
              <a:rPr lang="en" sz="2400"/>
              <a:t>Act as supervisor to some nurses.</a:t>
            </a:r>
          </a:p>
          <a:p>
            <a:pPr lvl="0" rtl="0">
              <a:lnSpc>
                <a:spcPct val="150000"/>
              </a:lnSpc>
              <a:spcBef>
                <a:spcPts val="0"/>
              </a:spcBef>
              <a:buNone/>
            </a:pPr>
            <a:endParaRPr sz="240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marL="457200" indent="0">
              <a:spcBef>
                <a:spcPts val="0"/>
              </a:spcBef>
              <a:buNone/>
            </a:pPr>
            <a:r>
              <a:rPr lang="en">
                <a:latin typeface="Verdana"/>
                <a:ea typeface="Verdana"/>
                <a:cs typeface="Verdana"/>
                <a:sym typeface="Verdana"/>
              </a:rPr>
              <a:t>Education or Training Requirements.</a:t>
            </a:r>
          </a:p>
        </p:txBody>
      </p:sp>
      <p:sp>
        <p:nvSpPr>
          <p:cNvPr id="69" name="Shape 69"/>
          <p:cNvSpPr txBox="1">
            <a:spLocks noGrp="1"/>
          </p:cNvSpPr>
          <p:nvPr>
            <p:ph type="body" idx="1"/>
          </p:nvPr>
        </p:nvSpPr>
        <p:spPr>
          <a:xfrm>
            <a:off x="311700" y="1229875"/>
            <a:ext cx="8520599" cy="3863699"/>
          </a:xfrm>
          <a:prstGeom prst="rect">
            <a:avLst/>
          </a:prstGeom>
        </p:spPr>
        <p:txBody>
          <a:bodyPr lIns="91425" tIns="91425" rIns="91425" bIns="91425" anchor="t" anchorCtr="0">
            <a:noAutofit/>
          </a:bodyPr>
          <a:lstStyle/>
          <a:p>
            <a:pPr marL="457200" lvl="0" indent="-381000" rtl="0">
              <a:spcBef>
                <a:spcPts val="0"/>
              </a:spcBef>
              <a:buSzPct val="100000"/>
              <a:buFont typeface="Verdana"/>
              <a:buChar char="❖"/>
            </a:pPr>
            <a:r>
              <a:rPr lang="en" sz="2400">
                <a:latin typeface="Verdana"/>
                <a:ea typeface="Verdana"/>
                <a:cs typeface="Verdana"/>
                <a:sym typeface="Verdana"/>
              </a:rPr>
              <a:t>Proper training and a degree.</a:t>
            </a:r>
          </a:p>
          <a:p>
            <a:pPr marL="457200" lvl="0" indent="-381000" rtl="0">
              <a:spcBef>
                <a:spcPts val="0"/>
              </a:spcBef>
              <a:buSzPct val="100000"/>
              <a:buFont typeface="Verdana"/>
              <a:buChar char="❖"/>
            </a:pPr>
            <a:r>
              <a:rPr lang="en" sz="2400">
                <a:latin typeface="Verdana"/>
                <a:ea typeface="Verdana"/>
                <a:cs typeface="Verdana"/>
                <a:sym typeface="Verdana"/>
              </a:rPr>
              <a:t>RN’s can choose between an </a:t>
            </a:r>
            <a:r>
              <a:rPr lang="en" sz="2400" b="1" u="sng">
                <a:latin typeface="Verdana"/>
                <a:ea typeface="Verdana"/>
                <a:cs typeface="Verdana"/>
                <a:sym typeface="Verdana"/>
              </a:rPr>
              <a:t>Associate's Degree in Nursing, or a Bachelor’s Degree of Science in Nursing Degree, or a Nursing Diploma.</a:t>
            </a:r>
          </a:p>
          <a:p>
            <a:pPr marL="457200" lvl="0" indent="-381000" rtl="0">
              <a:spcBef>
                <a:spcPts val="0"/>
              </a:spcBef>
              <a:buSzPct val="100000"/>
              <a:buFont typeface="Verdana"/>
              <a:buChar char="❖"/>
            </a:pPr>
            <a:r>
              <a:rPr lang="en" sz="2400">
                <a:latin typeface="Verdana"/>
                <a:ea typeface="Verdana"/>
                <a:cs typeface="Verdana"/>
                <a:sym typeface="Verdana"/>
              </a:rPr>
              <a:t> Associate’s Degree in Nursing </a:t>
            </a:r>
            <a:r>
              <a:rPr lang="en" sz="2400" b="1" u="sng">
                <a:latin typeface="Verdana"/>
                <a:ea typeface="Verdana"/>
                <a:cs typeface="Verdana"/>
                <a:sym typeface="Verdana"/>
              </a:rPr>
              <a:t>can get you a job more quickly</a:t>
            </a:r>
            <a:r>
              <a:rPr lang="en" sz="2400">
                <a:latin typeface="Verdana"/>
                <a:ea typeface="Verdana"/>
                <a:cs typeface="Verdana"/>
                <a:sym typeface="Verdana"/>
              </a:rPr>
              <a:t>, than other degree programs.</a:t>
            </a:r>
          </a:p>
          <a:p>
            <a:pPr marL="457200" lvl="0" indent="-381000" rtl="0">
              <a:spcBef>
                <a:spcPts val="0"/>
              </a:spcBef>
              <a:buSzPct val="100000"/>
              <a:buFont typeface="Verdana"/>
              <a:buChar char="❖"/>
            </a:pPr>
            <a:r>
              <a:rPr lang="en" sz="2400">
                <a:latin typeface="Verdana"/>
                <a:ea typeface="Verdana"/>
                <a:cs typeface="Verdana"/>
                <a:sym typeface="Verdana"/>
              </a:rPr>
              <a:t>Nursing Diplomas are offered by hospitals.</a:t>
            </a:r>
          </a:p>
          <a:p>
            <a:pPr marL="457200" lvl="0" indent="-381000" rtl="0">
              <a:spcBef>
                <a:spcPts val="0"/>
              </a:spcBef>
              <a:buSzPct val="100000"/>
              <a:buFont typeface="Verdana"/>
              <a:buChar char="❖"/>
            </a:pPr>
            <a:r>
              <a:rPr lang="en" sz="2400">
                <a:latin typeface="Verdana"/>
                <a:ea typeface="Verdana"/>
                <a:cs typeface="Verdana"/>
                <a:sym typeface="Verdana"/>
              </a:rPr>
              <a:t>Bachelor’s Degrees in Nursing come in a few options.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algn="ctr">
              <a:spcBef>
                <a:spcPts val="0"/>
              </a:spcBef>
              <a:buNone/>
            </a:pPr>
            <a:r>
              <a:rPr lang="en"/>
              <a:t>Continued</a:t>
            </a:r>
          </a:p>
        </p:txBody>
      </p:sp>
      <p:sp>
        <p:nvSpPr>
          <p:cNvPr id="75" name="Shape 75"/>
          <p:cNvSpPr txBox="1">
            <a:spLocks noGrp="1"/>
          </p:cNvSpPr>
          <p:nvPr>
            <p:ph type="body" idx="1"/>
          </p:nvPr>
        </p:nvSpPr>
        <p:spPr>
          <a:xfrm>
            <a:off x="311700" y="1152475"/>
            <a:ext cx="8520599" cy="3851700"/>
          </a:xfrm>
          <a:prstGeom prst="rect">
            <a:avLst/>
          </a:prstGeom>
        </p:spPr>
        <p:txBody>
          <a:bodyPr lIns="91425" tIns="91425" rIns="91425" bIns="91425" anchor="t" anchorCtr="0">
            <a:noAutofit/>
          </a:bodyPr>
          <a:lstStyle/>
          <a:p>
            <a:pPr marL="457200" lvl="0" indent="-393700" rtl="0">
              <a:spcBef>
                <a:spcPts val="0"/>
              </a:spcBef>
              <a:buSzPct val="100000"/>
              <a:buChar char="❖"/>
            </a:pPr>
            <a:r>
              <a:rPr lang="en" sz="2600"/>
              <a:t>The Traditional BSN takes four Years to complete.</a:t>
            </a:r>
          </a:p>
          <a:p>
            <a:pPr marL="457200" lvl="0" indent="-393700" rtl="0">
              <a:spcBef>
                <a:spcPts val="0"/>
              </a:spcBef>
              <a:buSzPct val="100000"/>
              <a:buChar char="❖"/>
            </a:pPr>
            <a:r>
              <a:rPr lang="en" sz="2600"/>
              <a:t>This Gives BSN Nurses the chance to work in a variety of settings.</a:t>
            </a:r>
          </a:p>
          <a:p>
            <a:pPr marL="457200" lvl="0" indent="-393700" rtl="0">
              <a:spcBef>
                <a:spcPts val="0"/>
              </a:spcBef>
              <a:buSzPct val="100000"/>
              <a:buChar char="❖"/>
            </a:pPr>
            <a:r>
              <a:rPr lang="en" sz="2600"/>
              <a:t>The RN-to-BSN path is intended for RN’s with an Associate’s Degree or Diploma and takes between two to three years to complete.</a:t>
            </a:r>
          </a:p>
          <a:p>
            <a:pPr marL="457200" lvl="0" indent="-393700">
              <a:spcBef>
                <a:spcPts val="0"/>
              </a:spcBef>
              <a:buSzPct val="100000"/>
              <a:buChar char="❖"/>
            </a:pPr>
            <a:r>
              <a:rPr lang="en" sz="2600"/>
              <a:t>Once an RN receives their Degree, they must pass the NCLEX-RN in order to practice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marL="914400" indent="457200">
              <a:spcBef>
                <a:spcPts val="0"/>
              </a:spcBef>
              <a:buNone/>
            </a:pPr>
            <a:r>
              <a:rPr lang="en"/>
              <a:t>Examples of RN Core Courses</a:t>
            </a:r>
          </a:p>
        </p:txBody>
      </p:sp>
      <p:sp>
        <p:nvSpPr>
          <p:cNvPr id="81" name="Shape 81"/>
          <p:cNvSpPr txBox="1"/>
          <p:nvPr/>
        </p:nvSpPr>
        <p:spPr>
          <a:xfrm>
            <a:off x="99875" y="1539775"/>
            <a:ext cx="9044099" cy="3603900"/>
          </a:xfrm>
          <a:prstGeom prst="rect">
            <a:avLst/>
          </a:prstGeom>
          <a:noFill/>
          <a:ln>
            <a:noFill/>
          </a:ln>
        </p:spPr>
        <p:txBody>
          <a:bodyPr lIns="91425" tIns="91425" rIns="91425" bIns="91425" anchor="ctr" anchorCtr="0">
            <a:noAutofit/>
          </a:bodyPr>
          <a:lstStyle/>
          <a:p>
            <a:pPr marL="457200" lvl="0" indent="-419100" rtl="0">
              <a:lnSpc>
                <a:spcPct val="150000"/>
              </a:lnSpc>
              <a:spcBef>
                <a:spcPts val="0"/>
              </a:spcBef>
              <a:spcAft>
                <a:spcPts val="800"/>
              </a:spcAft>
              <a:buClr>
                <a:schemeClr val="dk1"/>
              </a:buClr>
              <a:buSzPct val="100000"/>
              <a:buFont typeface="Verdana"/>
              <a:buChar char="❖"/>
            </a:pPr>
            <a:r>
              <a:rPr lang="en" sz="3000">
                <a:solidFill>
                  <a:schemeClr val="dk1"/>
                </a:solidFill>
                <a:latin typeface="Verdana"/>
                <a:ea typeface="Verdana"/>
                <a:cs typeface="Verdana"/>
                <a:sym typeface="Verdana"/>
              </a:rPr>
              <a:t>Anatomy</a:t>
            </a:r>
          </a:p>
          <a:p>
            <a:pPr marL="457200" lvl="0" indent="-419100" rtl="0">
              <a:lnSpc>
                <a:spcPct val="150000"/>
              </a:lnSpc>
              <a:spcBef>
                <a:spcPts val="0"/>
              </a:spcBef>
              <a:spcAft>
                <a:spcPts val="800"/>
              </a:spcAft>
              <a:buClr>
                <a:schemeClr val="dk1"/>
              </a:buClr>
              <a:buSzPct val="100000"/>
              <a:buFont typeface="Verdana"/>
              <a:buChar char="❖"/>
            </a:pPr>
            <a:r>
              <a:rPr lang="en" sz="3000">
                <a:solidFill>
                  <a:schemeClr val="dk1"/>
                </a:solidFill>
                <a:latin typeface="Verdana"/>
                <a:ea typeface="Verdana"/>
                <a:cs typeface="Verdana"/>
                <a:sym typeface="Verdana"/>
              </a:rPr>
              <a:t>Microbiology</a:t>
            </a:r>
          </a:p>
          <a:p>
            <a:pPr marL="457200" lvl="0" indent="-419100" rtl="0">
              <a:lnSpc>
                <a:spcPct val="150000"/>
              </a:lnSpc>
              <a:spcBef>
                <a:spcPts val="0"/>
              </a:spcBef>
              <a:spcAft>
                <a:spcPts val="800"/>
              </a:spcAft>
              <a:buClr>
                <a:schemeClr val="dk1"/>
              </a:buClr>
              <a:buSzPct val="100000"/>
              <a:buFont typeface="Verdana"/>
              <a:buChar char="❖"/>
            </a:pPr>
            <a:r>
              <a:rPr lang="en" sz="3000">
                <a:solidFill>
                  <a:schemeClr val="dk1"/>
                </a:solidFill>
                <a:latin typeface="Verdana"/>
                <a:ea typeface="Verdana"/>
                <a:cs typeface="Verdana"/>
                <a:sym typeface="Verdana"/>
              </a:rPr>
              <a:t>Chemistry</a:t>
            </a:r>
          </a:p>
          <a:p>
            <a:pPr marL="457200" lvl="0" indent="-419100" rtl="0">
              <a:lnSpc>
                <a:spcPct val="150000"/>
              </a:lnSpc>
              <a:spcBef>
                <a:spcPts val="0"/>
              </a:spcBef>
              <a:spcAft>
                <a:spcPts val="800"/>
              </a:spcAft>
              <a:buClr>
                <a:schemeClr val="dk1"/>
              </a:buClr>
              <a:buSzPct val="100000"/>
              <a:buFont typeface="Verdana"/>
              <a:buChar char="❖"/>
            </a:pPr>
            <a:r>
              <a:rPr lang="en" sz="3000">
                <a:solidFill>
                  <a:schemeClr val="dk1"/>
                </a:solidFill>
                <a:latin typeface="Verdana"/>
                <a:ea typeface="Verdana"/>
                <a:cs typeface="Verdana"/>
                <a:sym typeface="Verdana"/>
              </a:rPr>
              <a:t>Nutrition</a:t>
            </a:r>
          </a:p>
          <a:p>
            <a:pPr marL="457200" lvl="0" indent="-419100" rtl="0">
              <a:lnSpc>
                <a:spcPct val="150000"/>
              </a:lnSpc>
              <a:spcBef>
                <a:spcPts val="0"/>
              </a:spcBef>
              <a:spcAft>
                <a:spcPts val="800"/>
              </a:spcAft>
              <a:buClr>
                <a:schemeClr val="dk1"/>
              </a:buClr>
              <a:buSzPct val="100000"/>
              <a:buFont typeface="Verdana"/>
              <a:buChar char="❖"/>
            </a:pPr>
            <a:r>
              <a:rPr lang="en" sz="3000">
                <a:solidFill>
                  <a:schemeClr val="dk1"/>
                </a:solidFill>
                <a:latin typeface="Verdana"/>
                <a:ea typeface="Verdana"/>
                <a:cs typeface="Verdana"/>
                <a:sym typeface="Verdana"/>
              </a:rPr>
              <a:t>Psychology</a:t>
            </a:r>
          </a:p>
          <a:p>
            <a:pPr marL="457200" lvl="0" indent="-419100" rtl="0">
              <a:lnSpc>
                <a:spcPct val="150000"/>
              </a:lnSpc>
              <a:spcBef>
                <a:spcPts val="0"/>
              </a:spcBef>
              <a:spcAft>
                <a:spcPts val="800"/>
              </a:spcAft>
              <a:buClr>
                <a:schemeClr val="dk1"/>
              </a:buClr>
              <a:buSzPct val="100000"/>
              <a:buFont typeface="Verdana"/>
              <a:buChar char="❖"/>
            </a:pPr>
            <a:r>
              <a:rPr lang="en" sz="3000">
                <a:solidFill>
                  <a:schemeClr val="dk1"/>
                </a:solidFill>
                <a:latin typeface="Verdana"/>
                <a:ea typeface="Verdana"/>
                <a:cs typeface="Verdana"/>
                <a:sym typeface="Verdana"/>
              </a:rPr>
              <a:t>Nursing Practice Theory</a:t>
            </a:r>
          </a:p>
          <a:p>
            <a:pPr lvl="0" rtl="0">
              <a:lnSpc>
                <a:spcPct val="120000"/>
              </a:lnSpc>
              <a:spcBef>
                <a:spcPts val="0"/>
              </a:spcBef>
              <a:spcAft>
                <a:spcPts val="800"/>
              </a:spcAft>
              <a:buNone/>
            </a:pPr>
            <a:endParaRPr sz="3000">
              <a:solidFill>
                <a:schemeClr val="dk2"/>
              </a:solidFill>
              <a:latin typeface="Verdana"/>
              <a:ea typeface="Verdana"/>
              <a:cs typeface="Verdana"/>
              <a:sym typeface="Verdana"/>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marL="2743200" indent="457200">
              <a:spcBef>
                <a:spcPts val="0"/>
              </a:spcBef>
              <a:buNone/>
            </a:pPr>
            <a:r>
              <a:rPr lang="en"/>
              <a:t>Continued </a:t>
            </a:r>
          </a:p>
        </p:txBody>
      </p:sp>
      <p:sp>
        <p:nvSpPr>
          <p:cNvPr id="87" name="Shape 87"/>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lnSpc>
                <a:spcPct val="120000"/>
              </a:lnSpc>
              <a:spcBef>
                <a:spcPts val="0"/>
              </a:spcBef>
              <a:spcAft>
                <a:spcPts val="800"/>
              </a:spcAft>
              <a:buClr>
                <a:schemeClr val="dk1"/>
              </a:buClr>
              <a:buSzPct val="45833"/>
              <a:buFont typeface="Arial"/>
              <a:buNone/>
            </a:pPr>
            <a:r>
              <a:rPr lang="en" sz="2400">
                <a:latin typeface="Verdana"/>
                <a:ea typeface="Verdana"/>
                <a:cs typeface="Verdana"/>
                <a:sym typeface="Verdana"/>
              </a:rPr>
              <a:t>Other core courses include:</a:t>
            </a:r>
          </a:p>
          <a:p>
            <a:pPr marL="622300" lvl="0" indent="-419100" rtl="0">
              <a:spcBef>
                <a:spcPts val="0"/>
              </a:spcBef>
              <a:spcAft>
                <a:spcPts val="800"/>
              </a:spcAft>
              <a:buClr>
                <a:schemeClr val="dk2"/>
              </a:buClr>
              <a:buSzPct val="100000"/>
              <a:buFont typeface="Verdana"/>
              <a:buChar char="❖"/>
            </a:pPr>
            <a:r>
              <a:rPr lang="en" sz="3000">
                <a:latin typeface="Verdana"/>
                <a:ea typeface="Verdana"/>
                <a:cs typeface="Verdana"/>
                <a:sym typeface="Verdana"/>
              </a:rPr>
              <a:t>Bioethics</a:t>
            </a:r>
          </a:p>
          <a:p>
            <a:pPr marL="622300" lvl="0" indent="-419100" rtl="0">
              <a:spcBef>
                <a:spcPts val="0"/>
              </a:spcBef>
              <a:spcAft>
                <a:spcPts val="800"/>
              </a:spcAft>
              <a:buClr>
                <a:schemeClr val="dk2"/>
              </a:buClr>
              <a:buSzPct val="100000"/>
              <a:buFont typeface="Verdana"/>
              <a:buChar char="❖"/>
            </a:pPr>
            <a:r>
              <a:rPr lang="en" sz="3000">
                <a:latin typeface="Verdana"/>
                <a:ea typeface="Verdana"/>
                <a:cs typeface="Verdana"/>
                <a:sym typeface="Verdana"/>
              </a:rPr>
              <a:t>Fundamentals of microbiology</a:t>
            </a:r>
          </a:p>
          <a:p>
            <a:pPr marL="622300" lvl="0" indent="-419100" rtl="0">
              <a:spcBef>
                <a:spcPts val="0"/>
              </a:spcBef>
              <a:spcAft>
                <a:spcPts val="800"/>
              </a:spcAft>
              <a:buClr>
                <a:schemeClr val="dk2"/>
              </a:buClr>
              <a:buSzPct val="100000"/>
              <a:buFont typeface="Verdana"/>
              <a:buChar char="❖"/>
            </a:pPr>
            <a:r>
              <a:rPr lang="en" sz="3000">
                <a:latin typeface="Verdana"/>
                <a:ea typeface="Verdana"/>
                <a:cs typeface="Verdana"/>
                <a:sym typeface="Verdana"/>
              </a:rPr>
              <a:t>Nursing research</a:t>
            </a:r>
          </a:p>
          <a:p>
            <a:pPr marL="622300" lvl="0" indent="-419100" rtl="0">
              <a:spcBef>
                <a:spcPts val="0"/>
              </a:spcBef>
              <a:spcAft>
                <a:spcPts val="800"/>
              </a:spcAft>
              <a:buClr>
                <a:schemeClr val="dk2"/>
              </a:buClr>
              <a:buSzPct val="100000"/>
              <a:buFont typeface="Verdana"/>
              <a:buChar char="❖"/>
            </a:pPr>
            <a:r>
              <a:rPr lang="en" sz="3000">
                <a:latin typeface="Verdana"/>
                <a:ea typeface="Verdana"/>
                <a:cs typeface="Verdana"/>
                <a:sym typeface="Verdana"/>
              </a:rPr>
              <a:t>Nursing care of the older adult</a:t>
            </a:r>
          </a:p>
          <a:p>
            <a:pPr marL="622300" lvl="0" indent="-419100" rtl="0">
              <a:spcBef>
                <a:spcPts val="0"/>
              </a:spcBef>
              <a:spcAft>
                <a:spcPts val="800"/>
              </a:spcAft>
              <a:buClr>
                <a:schemeClr val="dk2"/>
              </a:buClr>
              <a:buSzPct val="100000"/>
              <a:buFont typeface="Verdana"/>
              <a:buChar char="❖"/>
            </a:pPr>
            <a:r>
              <a:rPr lang="en" sz="3000">
                <a:latin typeface="Verdana"/>
                <a:ea typeface="Verdana"/>
                <a:cs typeface="Verdana"/>
                <a:sym typeface="Verdana"/>
              </a:rPr>
              <a:t>Public health nursing</a:t>
            </a:r>
          </a:p>
          <a:p>
            <a:pPr lvl="0" rtl="0">
              <a:lnSpc>
                <a:spcPct val="120000"/>
              </a:lnSpc>
              <a:spcBef>
                <a:spcPts val="0"/>
              </a:spcBef>
              <a:spcAft>
                <a:spcPts val="800"/>
              </a:spcAft>
              <a:buNone/>
            </a:pPr>
            <a:endParaRPr sz="3000">
              <a:latin typeface="Verdana"/>
              <a:ea typeface="Verdana"/>
              <a:cs typeface="Verdana"/>
              <a:sym typeface="Verdana"/>
            </a:endParaRPr>
          </a:p>
          <a:p>
            <a:pPr lvl="0" rtl="0">
              <a:lnSpc>
                <a:spcPct val="120000"/>
              </a:lnSpc>
              <a:spcBef>
                <a:spcPts val="0"/>
              </a:spcBef>
              <a:spcAft>
                <a:spcPts val="800"/>
              </a:spcAft>
              <a:buClr>
                <a:schemeClr val="dk1"/>
              </a:buClr>
              <a:buFont typeface="Arial"/>
              <a:buNone/>
            </a:pPr>
            <a:endParaRPr sz="2400">
              <a:latin typeface="Verdana"/>
              <a:ea typeface="Verdana"/>
              <a:cs typeface="Verdana"/>
              <a:sym typeface="Verdana"/>
            </a:endParaRPr>
          </a:p>
          <a:p>
            <a:pPr>
              <a:spcBef>
                <a:spcPts val="0"/>
              </a:spcBef>
              <a:buNone/>
            </a:pPr>
            <a:endParaRPr sz="2400">
              <a:latin typeface="Verdana"/>
              <a:ea typeface="Verdana"/>
              <a:cs typeface="Verdana"/>
              <a:sym typeface="Verdana"/>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marL="2743200" indent="0">
              <a:spcBef>
                <a:spcPts val="0"/>
              </a:spcBef>
              <a:buNone/>
            </a:pPr>
            <a:r>
              <a:rPr lang="en"/>
              <a:t>Who’s Hiring</a:t>
            </a:r>
          </a:p>
        </p:txBody>
      </p:sp>
      <p:sp>
        <p:nvSpPr>
          <p:cNvPr id="93" name="Shape 93"/>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419100" rtl="0">
              <a:lnSpc>
                <a:spcPct val="120000"/>
              </a:lnSpc>
              <a:spcBef>
                <a:spcPts val="0"/>
              </a:spcBef>
              <a:spcAft>
                <a:spcPts val="800"/>
              </a:spcAft>
              <a:buSzPct val="100000"/>
              <a:buFont typeface="Verdana"/>
              <a:buChar char="❖"/>
            </a:pPr>
            <a:r>
              <a:rPr lang="en" sz="3000">
                <a:latin typeface="Verdana"/>
                <a:ea typeface="Verdana"/>
                <a:cs typeface="Verdana"/>
                <a:sym typeface="Verdana"/>
              </a:rPr>
              <a:t>General medical and surgical hospitals.</a:t>
            </a:r>
          </a:p>
          <a:p>
            <a:pPr marL="457200" lvl="0" indent="-419100" rtl="0">
              <a:lnSpc>
                <a:spcPct val="120000"/>
              </a:lnSpc>
              <a:spcBef>
                <a:spcPts val="0"/>
              </a:spcBef>
              <a:spcAft>
                <a:spcPts val="800"/>
              </a:spcAft>
              <a:buSzPct val="100000"/>
              <a:buFont typeface="Verdana"/>
              <a:buChar char="❖"/>
            </a:pPr>
            <a:r>
              <a:rPr lang="en" sz="3000">
                <a:latin typeface="Verdana"/>
                <a:ea typeface="Verdana"/>
                <a:cs typeface="Verdana"/>
                <a:sym typeface="Verdana"/>
              </a:rPr>
              <a:t>Outpatient care centers.</a:t>
            </a:r>
          </a:p>
          <a:p>
            <a:pPr marL="457200" lvl="0" indent="-419100" rtl="0">
              <a:lnSpc>
                <a:spcPct val="120000"/>
              </a:lnSpc>
              <a:spcBef>
                <a:spcPts val="0"/>
              </a:spcBef>
              <a:spcAft>
                <a:spcPts val="800"/>
              </a:spcAft>
              <a:buSzPct val="100000"/>
              <a:buFont typeface="Verdana"/>
              <a:buChar char="❖"/>
            </a:pPr>
            <a:r>
              <a:rPr lang="en" sz="3000">
                <a:latin typeface="Verdana"/>
                <a:ea typeface="Verdana"/>
                <a:cs typeface="Verdana"/>
                <a:sym typeface="Verdana"/>
              </a:rPr>
              <a:t>Home health care services.</a:t>
            </a:r>
          </a:p>
          <a:p>
            <a:pPr marL="457200" lvl="0" indent="-419100" rtl="0">
              <a:lnSpc>
                <a:spcPct val="120000"/>
              </a:lnSpc>
              <a:spcBef>
                <a:spcPts val="0"/>
              </a:spcBef>
              <a:spcAft>
                <a:spcPts val="800"/>
              </a:spcAft>
              <a:buSzPct val="100000"/>
              <a:buFont typeface="Verdana"/>
              <a:buChar char="❖"/>
            </a:pPr>
            <a:r>
              <a:rPr lang="en" sz="3000">
                <a:latin typeface="Verdana"/>
                <a:ea typeface="Verdana"/>
                <a:cs typeface="Verdana"/>
                <a:sym typeface="Verdana"/>
              </a:rPr>
              <a:t>The median Salary range $65,470.</a:t>
            </a:r>
          </a:p>
          <a:p>
            <a:pPr lvl="0">
              <a:spcBef>
                <a:spcPts val="0"/>
              </a:spcBef>
              <a:buNone/>
            </a:pPr>
            <a:endParaRPr>
              <a:latin typeface="Verdana"/>
              <a:ea typeface="Verdana"/>
              <a:cs typeface="Verdana"/>
              <a:sym typeface="Verdana"/>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marL="1828800" indent="457200">
              <a:spcBef>
                <a:spcPts val="0"/>
              </a:spcBef>
              <a:buNone/>
            </a:pPr>
            <a:r>
              <a:rPr lang="en"/>
              <a:t>The Career Prospects</a:t>
            </a:r>
          </a:p>
        </p:txBody>
      </p:sp>
      <p:sp>
        <p:nvSpPr>
          <p:cNvPr id="99" name="Shape 99"/>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381000" rtl="0">
              <a:lnSpc>
                <a:spcPct val="120000"/>
              </a:lnSpc>
              <a:spcBef>
                <a:spcPts val="0"/>
              </a:spcBef>
              <a:spcAft>
                <a:spcPts val="800"/>
              </a:spcAft>
              <a:buSzPct val="100000"/>
              <a:buFont typeface="Verdana"/>
              <a:buChar char="❖"/>
            </a:pPr>
            <a:r>
              <a:rPr lang="en" sz="2400">
                <a:latin typeface="Verdana"/>
                <a:ea typeface="Verdana"/>
                <a:cs typeface="Verdana"/>
                <a:sym typeface="Verdana"/>
              </a:rPr>
              <a:t>The current nursing shortage in the U.S. has created a high demand for registered nurses in all medical areas.</a:t>
            </a:r>
          </a:p>
          <a:p>
            <a:pPr marL="457200" lvl="0" indent="-381000" rtl="0">
              <a:lnSpc>
                <a:spcPct val="120000"/>
              </a:lnSpc>
              <a:spcBef>
                <a:spcPts val="0"/>
              </a:spcBef>
              <a:spcAft>
                <a:spcPts val="800"/>
              </a:spcAft>
              <a:buSzPct val="100000"/>
              <a:buFont typeface="Verdana"/>
              <a:buChar char="❖"/>
            </a:pPr>
            <a:r>
              <a:rPr lang="en" sz="2400">
                <a:latin typeface="Verdana"/>
                <a:ea typeface="Verdana"/>
                <a:cs typeface="Verdana"/>
                <a:sym typeface="Verdana"/>
              </a:rPr>
              <a:t>The BLS anticipates registered nurse employment will grow 19% percent through 2022, which is faster than average.</a:t>
            </a:r>
          </a:p>
          <a:p>
            <a:pPr rtl="0">
              <a:spcBef>
                <a:spcPts val="0"/>
              </a:spcBef>
              <a:spcAft>
                <a:spcPts val="0"/>
              </a:spcAft>
              <a:buNone/>
            </a:pPr>
            <a:endParaRPr sz="1050">
              <a:solidFill>
                <a:srgbClr val="666666"/>
              </a:solidFill>
              <a:latin typeface="Arial"/>
              <a:ea typeface="Arial"/>
              <a:cs typeface="Arial"/>
              <a:sym typeface="Arial"/>
            </a:endParaRPr>
          </a:p>
          <a:p>
            <a:pPr>
              <a:spcBef>
                <a:spcPts val="0"/>
              </a:spcBef>
              <a:buNone/>
            </a:pPr>
            <a:endParaRPr/>
          </a:p>
        </p:txBody>
      </p:sp>
    </p:spTree>
  </p:cSld>
  <p:clrMapOvr>
    <a:masterClrMapping/>
  </p:clrMapOvr>
  <p:transition spd="slow">
    <p:cut/>
  </p:transition>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667</Words>
  <Application>Microsoft Office PowerPoint</Application>
  <PresentationFormat>On-screen Show (16:9)</PresentationFormat>
  <Paragraphs>55</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Verdana</vt:lpstr>
      <vt:lpstr>simple-light-2</vt:lpstr>
      <vt:lpstr>Career Presentation:</vt:lpstr>
      <vt:lpstr>RN:Registered Nurse</vt:lpstr>
      <vt:lpstr>Continued</vt:lpstr>
      <vt:lpstr>Education or Training Requirements.</vt:lpstr>
      <vt:lpstr>Continued</vt:lpstr>
      <vt:lpstr>Examples of RN Core Courses</vt:lpstr>
      <vt:lpstr>Continued </vt:lpstr>
      <vt:lpstr>Who’s Hiring</vt:lpstr>
      <vt:lpstr>The Career Prospects</vt:lpstr>
      <vt:lpstr>How it Looks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Presentation:</dc:title>
  <dc:creator>BBK</dc:creator>
  <cp:lastModifiedBy>Beth Kennedy</cp:lastModifiedBy>
  <cp:revision>1</cp:revision>
  <dcterms:modified xsi:type="dcterms:W3CDTF">2015-09-25T11:38:29Z</dcterms:modified>
</cp:coreProperties>
</file>