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Oswald" panose="020B0604020202020204" charset="0"/>
      <p:regular r:id="rId9"/>
      <p:bold r:id="rId10"/>
    </p:embeddedFont>
    <p:embeddedFont>
      <p:font typeface="Average" panose="020B0604020202020204" charset="0"/>
      <p:regular r:id="rId11"/>
    </p:embeddedFont>
  </p:embeddedFont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4" d="100"/>
          <a:sy n="84" d="100"/>
        </p:scale>
        <p:origin x="77" y="18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6649941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61455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2045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083292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303365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649466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49107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Shape 9"/>
          <p:cNvGrpSpPr/>
          <p:nvPr/>
        </p:nvGrpSpPr>
        <p:grpSpPr>
          <a:xfrm>
            <a:off x="4350278" y="2855377"/>
            <a:ext cx="443588" cy="105632"/>
            <a:chOff x="4137525" y="2915950"/>
            <a:chExt cx="869099" cy="206999"/>
          </a:xfrm>
        </p:grpSpPr>
        <p:sp>
          <p:nvSpPr>
            <p:cNvPr id="10" name="Shape 10"/>
            <p:cNvSpPr/>
            <p:nvPr/>
          </p:nvSpPr>
          <p:spPr>
            <a:xfrm>
              <a:off x="4468575" y="2915950"/>
              <a:ext cx="206999" cy="20699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" name="Shape 11"/>
            <p:cNvSpPr/>
            <p:nvPr/>
          </p:nvSpPr>
          <p:spPr>
            <a:xfrm>
              <a:off x="4799625" y="2915950"/>
              <a:ext cx="206999" cy="20699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>
              <a:off x="4137525" y="2915950"/>
              <a:ext cx="206999" cy="20699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671257" y="990800"/>
            <a:ext cx="7801500" cy="17300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ubTitle" idx="1"/>
          </p:nvPr>
        </p:nvSpPr>
        <p:spPr>
          <a:xfrm>
            <a:off x="671250" y="3174875"/>
            <a:ext cx="78015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1255275"/>
            <a:ext cx="8520599" cy="1890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12000"/>
            </a:lvl1pPr>
            <a:lvl2pPr algn="ctr">
              <a:spcBef>
                <a:spcPts val="0"/>
              </a:spcBef>
              <a:buSzPct val="100000"/>
              <a:defRPr sz="12000"/>
            </a:lvl2pPr>
            <a:lvl3pPr algn="ctr">
              <a:spcBef>
                <a:spcPts val="0"/>
              </a:spcBef>
              <a:buSzPct val="100000"/>
              <a:defRPr sz="12000"/>
            </a:lvl3pPr>
            <a:lvl4pPr algn="ctr">
              <a:spcBef>
                <a:spcPts val="0"/>
              </a:spcBef>
              <a:buSzPct val="100000"/>
              <a:defRPr sz="12000"/>
            </a:lvl4pPr>
            <a:lvl5pPr algn="ctr">
              <a:spcBef>
                <a:spcPts val="0"/>
              </a:spcBef>
              <a:buSzPct val="100000"/>
              <a:defRPr sz="12000"/>
            </a:lvl5pPr>
            <a:lvl6pPr algn="ctr">
              <a:spcBef>
                <a:spcPts val="0"/>
              </a:spcBef>
              <a:buSzPct val="100000"/>
              <a:defRPr sz="12000"/>
            </a:lvl6pPr>
            <a:lvl7pPr algn="ctr">
              <a:spcBef>
                <a:spcPts val="0"/>
              </a:spcBef>
              <a:buSzPct val="100000"/>
              <a:defRPr sz="12000"/>
            </a:lvl7pPr>
            <a:lvl8pPr algn="ctr">
              <a:spcBef>
                <a:spcPts val="0"/>
              </a:spcBef>
              <a:buSzPct val="100000"/>
              <a:defRPr sz="12000"/>
            </a:lvl8pPr>
            <a:lvl9pPr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599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defRPr/>
            </a:lvl1pPr>
            <a:lvl2pPr algn="ctr">
              <a:spcBef>
                <a:spcPts val="0"/>
              </a:spcBef>
              <a:defRPr/>
            </a:lvl2pPr>
            <a:lvl3pPr algn="ctr">
              <a:spcBef>
                <a:spcPts val="0"/>
              </a:spcBef>
              <a:defRPr/>
            </a:lvl3pPr>
            <a:lvl4pPr algn="ctr">
              <a:spcBef>
                <a:spcPts val="0"/>
              </a:spcBef>
              <a:defRPr/>
            </a:lvl4pPr>
            <a:lvl5pPr algn="ctr">
              <a:spcBef>
                <a:spcPts val="0"/>
              </a:spcBef>
              <a:defRPr/>
            </a:lvl5pPr>
            <a:lvl6pPr algn="ctr">
              <a:spcBef>
                <a:spcPts val="0"/>
              </a:spcBef>
              <a:defRPr/>
            </a:lvl6pPr>
            <a:lvl7pPr algn="ctr">
              <a:spcBef>
                <a:spcPts val="0"/>
              </a:spcBef>
              <a:defRPr/>
            </a:lvl7pPr>
            <a:lvl8pPr algn="ctr">
              <a:spcBef>
                <a:spcPts val="0"/>
              </a:spcBef>
              <a:defRPr/>
            </a:lvl8pPr>
            <a:lvl9pPr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671250" y="2141250"/>
            <a:ext cx="7852199" cy="8610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>
              <a:spcBef>
                <a:spcPts val="0"/>
              </a:spcBef>
              <a:buSzPct val="100000"/>
              <a:defRPr sz="3600"/>
            </a:lvl1pPr>
            <a:lvl2pPr algn="ctr">
              <a:spcBef>
                <a:spcPts val="0"/>
              </a:spcBef>
              <a:buSzPct val="100000"/>
              <a:defRPr sz="3600"/>
            </a:lvl2pPr>
            <a:lvl3pPr algn="ctr">
              <a:spcBef>
                <a:spcPts val="0"/>
              </a:spcBef>
              <a:buSzPct val="100000"/>
              <a:defRPr sz="3600"/>
            </a:lvl3pPr>
            <a:lvl4pPr algn="ctr">
              <a:spcBef>
                <a:spcPts val="0"/>
              </a:spcBef>
              <a:buSzPct val="100000"/>
              <a:defRPr sz="3600"/>
            </a:lvl4pPr>
            <a:lvl5pPr algn="ctr">
              <a:spcBef>
                <a:spcPts val="0"/>
              </a:spcBef>
              <a:buSzPct val="100000"/>
              <a:defRPr sz="3600"/>
            </a:lvl5pPr>
            <a:lvl6pPr algn="ctr">
              <a:spcBef>
                <a:spcPts val="0"/>
              </a:spcBef>
              <a:buSzPct val="100000"/>
              <a:defRPr sz="3600"/>
            </a:lvl6pPr>
            <a:lvl7pPr algn="ctr">
              <a:spcBef>
                <a:spcPts val="0"/>
              </a:spcBef>
              <a:buSzPct val="100000"/>
              <a:defRPr sz="3600"/>
            </a:lvl7pPr>
            <a:lvl8pPr algn="ctr">
              <a:spcBef>
                <a:spcPts val="0"/>
              </a:spcBef>
              <a:buSzPct val="100000"/>
              <a:defRPr sz="3600"/>
            </a:lvl8pPr>
            <a:lvl9pPr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SzPct val="100000"/>
              <a:defRPr sz="2400"/>
            </a:lvl1pPr>
            <a:lvl2pPr>
              <a:spcBef>
                <a:spcPts val="0"/>
              </a:spcBef>
              <a:buSzPct val="100000"/>
              <a:defRPr sz="2400"/>
            </a:lvl2pPr>
            <a:lvl3pPr>
              <a:spcBef>
                <a:spcPts val="0"/>
              </a:spcBef>
              <a:buSzPct val="100000"/>
              <a:defRPr sz="2400"/>
            </a:lvl3pPr>
            <a:lvl4pPr>
              <a:spcBef>
                <a:spcPts val="0"/>
              </a:spcBef>
              <a:buSzPct val="100000"/>
              <a:defRPr sz="2400"/>
            </a:lvl4pPr>
            <a:lvl5pPr>
              <a:spcBef>
                <a:spcPts val="0"/>
              </a:spcBef>
              <a:buSzPct val="100000"/>
              <a:defRPr sz="2400"/>
            </a:lvl5pPr>
            <a:lvl6pPr>
              <a:spcBef>
                <a:spcPts val="0"/>
              </a:spcBef>
              <a:buSzPct val="100000"/>
              <a:defRPr sz="2400"/>
            </a:lvl6pPr>
            <a:lvl7pPr>
              <a:spcBef>
                <a:spcPts val="0"/>
              </a:spcBef>
              <a:buSzPct val="100000"/>
              <a:defRPr sz="2400"/>
            </a:lvl7pPr>
            <a:lvl8pPr>
              <a:spcBef>
                <a:spcPts val="0"/>
              </a:spcBef>
              <a:buSzPct val="100000"/>
              <a:defRPr sz="2400"/>
            </a:lvl8pPr>
            <a:lvl9pPr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2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lt2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0"/>
            <a:ext cx="4572000" cy="51434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199" cy="1710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200"/>
            </a:lvl1pPr>
            <a:lvl2pPr algn="ctr">
              <a:spcBef>
                <a:spcPts val="0"/>
              </a:spcBef>
              <a:buSzPct val="100000"/>
              <a:defRPr sz="4200"/>
            </a:lvl2pPr>
            <a:lvl3pPr algn="ctr">
              <a:spcBef>
                <a:spcPts val="0"/>
              </a:spcBef>
              <a:buSzPct val="100000"/>
              <a:defRPr sz="4200"/>
            </a:lvl3pPr>
            <a:lvl4pPr algn="ctr">
              <a:spcBef>
                <a:spcPts val="0"/>
              </a:spcBef>
              <a:buSzPct val="100000"/>
              <a:defRPr sz="4200"/>
            </a:lvl4pPr>
            <a:lvl5pPr algn="ctr">
              <a:spcBef>
                <a:spcPts val="0"/>
              </a:spcBef>
              <a:buSzPct val="100000"/>
              <a:defRPr sz="4200"/>
            </a:lvl5pPr>
            <a:lvl6pPr algn="ctr">
              <a:spcBef>
                <a:spcPts val="0"/>
              </a:spcBef>
              <a:buSzPct val="100000"/>
              <a:defRPr sz="4200"/>
            </a:lvl6pPr>
            <a:lvl7pPr algn="ctr">
              <a:spcBef>
                <a:spcPts val="0"/>
              </a:spcBef>
              <a:buSzPct val="100000"/>
              <a:defRPr sz="4200"/>
            </a:lvl7pPr>
            <a:lvl8pPr algn="ctr">
              <a:spcBef>
                <a:spcPts val="0"/>
              </a:spcBef>
              <a:buSzPct val="100000"/>
              <a:defRPr sz="4200"/>
            </a:lvl8pPr>
            <a:lvl9pPr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845200"/>
            <a:ext cx="4045199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SzPct val="100000"/>
              <a:buFont typeface="Average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‹#›</a:t>
            </a:fld>
            <a:endParaRPr lang="en" sz="10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ctrTitle"/>
          </p:nvPr>
        </p:nvSpPr>
        <p:spPr>
          <a:xfrm>
            <a:off x="671257" y="990800"/>
            <a:ext cx="7801500" cy="17300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Career Presentation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subTitle" idx="1"/>
          </p:nvPr>
        </p:nvSpPr>
        <p:spPr>
          <a:xfrm>
            <a:off x="671250" y="2949675"/>
            <a:ext cx="7801500" cy="1168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3600"/>
              <a:t>Sound Technician</a:t>
            </a:r>
          </a:p>
          <a:p>
            <a:pPr>
              <a:spcBef>
                <a:spcPts val="0"/>
              </a:spcBef>
              <a:buNone/>
            </a:pPr>
            <a:r>
              <a:rPr lang="en" sz="3000"/>
              <a:t>By Victor Robles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Sound Technician 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311700" y="1264275"/>
            <a:ext cx="8520599" cy="3304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100"/>
              <a:t>-A Sound Technician is responsible for making sure that all equipment is working properly and the sound is mixed well during live events</a:t>
            </a:r>
          </a:p>
          <a:p>
            <a:pPr rtl="0">
              <a:spcBef>
                <a:spcPts val="0"/>
              </a:spcBef>
              <a:buNone/>
            </a:pPr>
            <a:r>
              <a:rPr lang="en" sz="2100"/>
              <a:t>- They can also work in studios working on scores for movies, sound mixing for music and audio for Television and commercials .</a:t>
            </a:r>
          </a:p>
          <a:p>
            <a:pPr rtl="0">
              <a:spcBef>
                <a:spcPts val="0"/>
              </a:spcBef>
              <a:buNone/>
            </a:pPr>
            <a:r>
              <a:rPr lang="en" sz="2100"/>
              <a:t>-Technicians may also have to work with visual effects during live events.</a:t>
            </a:r>
          </a:p>
          <a:p>
            <a:pPr>
              <a:spcBef>
                <a:spcPts val="0"/>
              </a:spcBef>
              <a:buNone/>
            </a:pPr>
            <a:r>
              <a:rPr lang="en" sz="2100"/>
              <a:t>-Set up and put away sound equipment after a show.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Education or Training Requirements 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311700" y="1373100"/>
            <a:ext cx="8520599" cy="31958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100"/>
              <a:t>-An associate degree in production and audio engineering.</a:t>
            </a:r>
          </a:p>
          <a:p>
            <a:pPr rtl="0">
              <a:spcBef>
                <a:spcPts val="0"/>
              </a:spcBef>
              <a:buNone/>
            </a:pPr>
            <a:r>
              <a:rPr lang="en" sz="2100"/>
              <a:t>-Can be acquired through college programs or through a trade school.</a:t>
            </a:r>
          </a:p>
          <a:p>
            <a:pPr rtl="0">
              <a:spcBef>
                <a:spcPts val="0"/>
              </a:spcBef>
              <a:buNone/>
            </a:pPr>
            <a:r>
              <a:rPr lang="en" sz="2100"/>
              <a:t>-Tuition cost is $22,000-$25,000 through trade school. $88,000-$122,00 through a 4-year college</a:t>
            </a:r>
          </a:p>
          <a:p>
            <a:pPr>
              <a:spcBef>
                <a:spcPts val="0"/>
              </a:spcBef>
              <a:buNone/>
            </a:pPr>
            <a:r>
              <a:rPr lang="en" sz="2100"/>
              <a:t>-Taking up an apprenticeship with experienced technicians is strongly recommended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311700" y="754075"/>
            <a:ext cx="8520599" cy="52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Who’s Hiring?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311700" y="1812050"/>
            <a:ext cx="8520599" cy="2756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-</a:t>
            </a:r>
            <a:r>
              <a:rPr lang="en" sz="2100"/>
              <a:t>Music Venues, Studios ,Live events,nightclubs, industry and just about anywhere where sound quality is needed.</a:t>
            </a:r>
          </a:p>
          <a:p>
            <a:pPr rtl="0">
              <a:spcBef>
                <a:spcPts val="0"/>
              </a:spcBef>
              <a:buNone/>
            </a:pPr>
            <a:r>
              <a:rPr lang="en" sz="2100"/>
              <a:t>-Popular jobs in big cities like Los Angeles, New York, Chicago etc...</a:t>
            </a:r>
          </a:p>
          <a:p>
            <a:pPr rtl="0">
              <a:spcBef>
                <a:spcPts val="0"/>
              </a:spcBef>
              <a:buNone/>
            </a:pPr>
            <a:r>
              <a:rPr lang="en" sz="2100"/>
              <a:t>-Annual salary can range from $60,000-$120,000 </a:t>
            </a:r>
          </a:p>
          <a:p>
            <a:pPr>
              <a:spcBef>
                <a:spcPts val="0"/>
              </a:spcBef>
              <a:buNone/>
            </a:pPr>
            <a:endParaRPr sz="2100"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Career Prospects  </a:t>
            </a:r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100"/>
              <a:t>-There are currently around 13,000 to 15,000 jobs availabe for sound technicians today</a:t>
            </a:r>
          </a:p>
          <a:p>
            <a:pPr rtl="0">
              <a:spcBef>
                <a:spcPts val="0"/>
              </a:spcBef>
              <a:buNone/>
            </a:pPr>
            <a:r>
              <a:rPr lang="en" sz="2100"/>
              <a:t>- Sound Technician jobs are expected to rise up 9% in the next decade </a:t>
            </a:r>
          </a:p>
          <a:p>
            <a:pPr rtl="0">
              <a:spcBef>
                <a:spcPts val="0"/>
              </a:spcBef>
              <a:buNone/>
            </a:pPr>
            <a:r>
              <a:rPr lang="en" sz="2100"/>
              <a:t>-With the rise of technology , its difficult to find obsolescence for these kinds of jobs.</a:t>
            </a:r>
          </a:p>
          <a:p>
            <a:pPr lvl="0">
              <a:spcBef>
                <a:spcPts val="0"/>
              </a:spcBef>
              <a:buNone/>
            </a:pPr>
            <a:endParaRPr sz="2100"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311700" y="287450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What it looks like.</a:t>
            </a:r>
          </a:p>
        </p:txBody>
      </p:sp>
      <p:pic>
        <p:nvPicPr>
          <p:cNvPr id="86" name="Shape 8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93673" y="1021301"/>
            <a:ext cx="2704399" cy="2099899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Shape 8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88125" y="1021300"/>
            <a:ext cx="2836275" cy="1887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Shape 8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493675" y="2995385"/>
            <a:ext cx="2704399" cy="1792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Shape 8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88125" y="2908725"/>
            <a:ext cx="2836275" cy="1802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244</Words>
  <Application>Microsoft Office PowerPoint</Application>
  <PresentationFormat>On-screen Show (16:9)</PresentationFormat>
  <Paragraphs>22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Times New Roman</vt:lpstr>
      <vt:lpstr>Oswald</vt:lpstr>
      <vt:lpstr>Average</vt:lpstr>
      <vt:lpstr>Arial</vt:lpstr>
      <vt:lpstr>slate</vt:lpstr>
      <vt:lpstr>Career Presentation</vt:lpstr>
      <vt:lpstr>Sound Technician </vt:lpstr>
      <vt:lpstr>Education or Training Requirements </vt:lpstr>
      <vt:lpstr>Who’s Hiring?</vt:lpstr>
      <vt:lpstr>Career Prospects  </vt:lpstr>
      <vt:lpstr>What it looks like.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Career Presentation</dc:title>
  <dc:creator>BBK</dc:creator>
  <cp:lastModifiedBy>Beth Kennedy</cp:lastModifiedBy>
  <cp:revision>1</cp:revision>
  <dcterms:modified xsi:type="dcterms:W3CDTF">2015-09-27T19:48:28Z</dcterms:modified>
</cp:coreProperties>
</file>