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Garamond" panose="02020404030301010803" pitchFamily="18" charset="0"/>
      <p:regular r:id="rId9"/>
      <p:bold r:id="rId10"/>
      <p:italic r:id="rId11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7" y="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05512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My presentation might seem lacking but I will discuss the topics when I present.</a:t>
            </a:r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84781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04295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92577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36803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81915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09006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hape 16"/>
          <p:cNvGrpSpPr/>
          <p:nvPr/>
        </p:nvGrpSpPr>
        <p:grpSpPr>
          <a:xfrm>
            <a:off x="-16933" y="0"/>
            <a:ext cx="12231160" cy="6856214"/>
            <a:chOff x="-16933" y="0"/>
            <a:chExt cx="12231160" cy="6856214"/>
          </a:xfrm>
        </p:grpSpPr>
        <p:pic>
          <p:nvPicPr>
            <p:cNvPr id="17" name="Shape 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12188824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Shape 18"/>
            <p:cNvSpPr/>
            <p:nvPr/>
          </p:nvSpPr>
          <p:spPr>
            <a:xfrm>
              <a:off x="2328332" y="1540930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9" name="Shape 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16933" y="3147608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Shape 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736202" y="3147608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54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320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4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1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ctr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ctr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0" i="0" u="none" strike="noStrike" cap="none" baseline="0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ctr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 baseline="0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ctr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ctr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ctr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ctr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ctr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7983232" y="5037662"/>
            <a:ext cx="897466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2692397" y="5037662"/>
            <a:ext cx="5214634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956900" y="5037662"/>
            <a:ext cx="55116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0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6" name="Shape 26"/>
          <p:cNvCxnSpPr/>
          <p:nvPr/>
        </p:nvCxnSpPr>
        <p:spPr>
          <a:xfrm>
            <a:off x="2692399" y="3522130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1295400" y="4815414"/>
            <a:ext cx="9609666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 sz="2400" b="0"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pic" idx="2"/>
          </p:nvPr>
        </p:nvSpPr>
        <p:spPr>
          <a:xfrm>
            <a:off x="1041426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16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16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16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16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16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16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16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16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16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1295400" y="5382153"/>
            <a:ext cx="9609666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Garamond"/>
              <a:buNone/>
              <a:defRPr sz="1400"/>
            </a:lvl1pPr>
            <a:lvl2pPr marL="457200" indent="0" rtl="0">
              <a:spcBef>
                <a:spcPts val="0"/>
              </a:spcBef>
              <a:buFont typeface="Garamond"/>
              <a:buNone/>
              <a:defRPr sz="1200"/>
            </a:lvl2pPr>
            <a:lvl3pPr marL="914400" indent="0" rtl="0">
              <a:spcBef>
                <a:spcPts val="0"/>
              </a:spcBef>
              <a:buFont typeface="Garamond"/>
              <a:buNone/>
              <a:defRPr sz="1000"/>
            </a:lvl3pPr>
            <a:lvl4pPr marL="1371600" indent="0" rtl="0">
              <a:spcBef>
                <a:spcPts val="0"/>
              </a:spcBef>
              <a:buFont typeface="Garamond"/>
              <a:buNone/>
              <a:defRPr sz="900"/>
            </a:lvl4pPr>
            <a:lvl5pPr marL="1828800" indent="0" rtl="0">
              <a:spcBef>
                <a:spcPts val="0"/>
              </a:spcBef>
              <a:buFont typeface="Garamond"/>
              <a:buNone/>
              <a:defRPr sz="900"/>
            </a:lvl5pPr>
            <a:lvl6pPr marL="2286000" indent="0" rtl="0">
              <a:spcBef>
                <a:spcPts val="0"/>
              </a:spcBef>
              <a:buFont typeface="Garamond"/>
              <a:buNone/>
              <a:defRPr sz="900"/>
            </a:lvl6pPr>
            <a:lvl7pPr marL="2743200" indent="0" rtl="0">
              <a:spcBef>
                <a:spcPts val="0"/>
              </a:spcBef>
              <a:buFont typeface="Garamond"/>
              <a:buNone/>
              <a:defRPr sz="900"/>
            </a:lvl7pPr>
            <a:lvl8pPr marL="3200400" indent="0" rtl="0">
              <a:spcBef>
                <a:spcPts val="0"/>
              </a:spcBef>
              <a:buFont typeface="Garamond"/>
              <a:buNone/>
              <a:defRPr sz="900"/>
            </a:lvl8pPr>
            <a:lvl9pPr marL="3657600" indent="0" rtl="0">
              <a:spcBef>
                <a:spcPts val="0"/>
              </a:spcBef>
              <a:buFont typeface="Garamond"/>
              <a:buNone/>
              <a:defRPr sz="9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0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1303867" y="982132"/>
            <a:ext cx="9592731" cy="2954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defRPr sz="3200" b="0" cap="none"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1303867" y="4343398"/>
            <a:ext cx="9592731" cy="15324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2000">
                <a:solidFill>
                  <a:schemeClr val="dk1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0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97" name="Shape 97"/>
          <p:cNvCxnSpPr/>
          <p:nvPr/>
        </p:nvCxnSpPr>
        <p:spPr>
          <a:xfrm>
            <a:off x="1396169" y="4140198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1446212" y="982132"/>
            <a:ext cx="9296397" cy="23706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defRPr sz="3200" b="0" cap="none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674811" y="3352800"/>
            <a:ext cx="8839201" cy="58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r" rtl="0">
              <a:spcBef>
                <a:spcPts val="0"/>
              </a:spcBef>
              <a:buFont typeface="Garamond"/>
              <a:buNone/>
              <a:defRPr sz="2000"/>
            </a:lvl1pPr>
            <a:lvl2pPr marL="457200" indent="0" rtl="0">
              <a:spcBef>
                <a:spcPts val="0"/>
              </a:spcBef>
              <a:buFont typeface="Garamond"/>
              <a:buNone/>
              <a:defRPr/>
            </a:lvl2pPr>
            <a:lvl3pPr marL="914400" indent="0" rtl="0">
              <a:spcBef>
                <a:spcPts val="0"/>
              </a:spcBef>
              <a:buFont typeface="Garamond"/>
              <a:buNone/>
              <a:defRPr/>
            </a:lvl3pPr>
            <a:lvl4pPr marL="1371600" indent="0" rtl="0">
              <a:spcBef>
                <a:spcPts val="0"/>
              </a:spcBef>
              <a:buFont typeface="Garamond"/>
              <a:buNone/>
              <a:defRPr/>
            </a:lvl4pPr>
            <a:lvl5pPr marL="1828800" indent="0" rtl="0">
              <a:spcBef>
                <a:spcPts val="0"/>
              </a:spcBef>
              <a:buFont typeface="Garamond"/>
              <a:buNone/>
              <a:defRPr/>
            </a:lvl5pPr>
            <a:lvl6pPr rtl="0">
              <a:spcBef>
                <a:spcPts val="0"/>
              </a:spcBef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rtl="0">
              <a:spcBef>
                <a:spcPts val="0"/>
              </a:spcBef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rtl="0">
              <a:spcBef>
                <a:spcPts val="0"/>
              </a:spcBef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rtl="0">
              <a:spcBef>
                <a:spcPts val="0"/>
              </a:spcBef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1295400" y="4343398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2000">
                <a:solidFill>
                  <a:schemeClr val="dk1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0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862012" y="879961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10600267" y="2827869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8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</a:p>
        </p:txBody>
      </p:sp>
      <p:cxnSp>
        <p:nvCxnSpPr>
          <p:cNvPr id="107" name="Shape 107"/>
          <p:cNvCxnSpPr/>
          <p:nvPr/>
        </p:nvCxnSpPr>
        <p:spPr>
          <a:xfrm>
            <a:off x="1396169" y="4140198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295401" y="3308580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3200" b="0" cap="none"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295400" y="4777380"/>
            <a:ext cx="9609668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2000">
                <a:solidFill>
                  <a:schemeClr val="dk1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0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Name Card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446212" y="982132"/>
            <a:ext cx="9296397" cy="22436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defRPr sz="3200" b="0" cap="none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295400" y="3639312"/>
            <a:ext cx="9609668" cy="8869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2400">
                <a:solidFill>
                  <a:schemeClr val="dk1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1295400" y="4529667"/>
            <a:ext cx="9609668" cy="1346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1800">
                <a:solidFill>
                  <a:schemeClr val="dk1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0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862012" y="879961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10600267" y="259926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8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</a:p>
        </p:txBody>
      </p:sp>
      <p:cxnSp>
        <p:nvCxnSpPr>
          <p:cNvPr id="123" name="Shape 123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295400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b="0"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1295400" y="3630167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2800">
                <a:solidFill>
                  <a:schemeClr val="dk1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2"/>
          </p:nvPr>
        </p:nvSpPr>
        <p:spPr>
          <a:xfrm>
            <a:off x="1295400" y="4470398"/>
            <a:ext cx="9609669" cy="14054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1800">
                <a:solidFill>
                  <a:schemeClr val="dk1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0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31" name="Shape 131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 rot="5400000">
            <a:off x="4436530" y="-584197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0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8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6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0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38" name="Shape 13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 rot="5400000">
            <a:off x="7497935" y="2483551"/>
            <a:ext cx="4893735" cy="18908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4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3"/>
            <a:ext cx="4893733" cy="7433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0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8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6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0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45" name="Shape 145"/>
          <p:cNvCxnSpPr/>
          <p:nvPr/>
        </p:nvCxnSpPr>
        <p:spPr>
          <a:xfrm>
            <a:off x="8863889" y="990600"/>
            <a:ext cx="0" cy="4876799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hape 2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4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295400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0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8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6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0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2015068" y="1752606"/>
            <a:ext cx="8158688" cy="18225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 sz="4400" b="0" cap="none"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2015066" y="3846051"/>
            <a:ext cx="8158689" cy="9545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2400">
                <a:solidFill>
                  <a:schemeClr val="dk1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0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40" name="Shape 40"/>
          <p:cNvCxnSpPr/>
          <p:nvPr/>
        </p:nvCxnSpPr>
        <p:spPr>
          <a:xfrm>
            <a:off x="2012723" y="3710585"/>
            <a:ext cx="8163379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hape 42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4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298448" y="2560319"/>
            <a:ext cx="4718303" cy="33101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0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8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6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6181344" y="2560319"/>
            <a:ext cx="4718303" cy="33101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0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8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6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0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3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672"/>
              </a:spcBef>
              <a:spcAft>
                <a:spcPts val="600"/>
              </a:spcAft>
              <a:buClr>
                <a:schemeClr val="accent1"/>
              </a:buClr>
              <a:buFont typeface="Garamond"/>
              <a:buNone/>
              <a:defRPr sz="2800" b="0">
                <a:solidFill>
                  <a:schemeClr val="accent1"/>
                </a:solidFill>
              </a:defRPr>
            </a:lvl1pPr>
            <a:lvl2pPr marL="457200" indent="0" rtl="0">
              <a:spcBef>
                <a:spcPts val="0"/>
              </a:spcBef>
              <a:buFont typeface="Garamond"/>
              <a:buNone/>
              <a:defRPr sz="2000" b="1"/>
            </a:lvl2pPr>
            <a:lvl3pPr marL="914400" indent="0" rtl="0">
              <a:spcBef>
                <a:spcPts val="0"/>
              </a:spcBef>
              <a:buFont typeface="Garamond"/>
              <a:buNone/>
              <a:defRPr sz="1800" b="1"/>
            </a:lvl3pPr>
            <a:lvl4pPr marL="1371600" indent="0" rtl="0">
              <a:spcBef>
                <a:spcPts val="0"/>
              </a:spcBef>
              <a:buFont typeface="Garamond"/>
              <a:buNone/>
              <a:defRPr sz="1600" b="1"/>
            </a:lvl4pPr>
            <a:lvl5pPr marL="1828800" indent="0" rtl="0">
              <a:spcBef>
                <a:spcPts val="0"/>
              </a:spcBef>
              <a:buFont typeface="Garamond"/>
              <a:buNone/>
              <a:defRPr sz="1600" b="1"/>
            </a:lvl5pPr>
            <a:lvl6pPr marL="2286000" indent="0" rtl="0">
              <a:spcBef>
                <a:spcPts val="0"/>
              </a:spcBef>
              <a:buFont typeface="Garamond"/>
              <a:buNone/>
              <a:defRPr sz="1600" b="1"/>
            </a:lvl6pPr>
            <a:lvl7pPr marL="2743200" indent="0" rtl="0">
              <a:spcBef>
                <a:spcPts val="0"/>
              </a:spcBef>
              <a:buFont typeface="Garamond"/>
              <a:buNone/>
              <a:defRPr sz="1600" b="1"/>
            </a:lvl7pPr>
            <a:lvl8pPr marL="3200400" indent="0" rtl="0">
              <a:spcBef>
                <a:spcPts val="0"/>
              </a:spcBef>
              <a:buFont typeface="Garamond"/>
              <a:buNone/>
              <a:defRPr sz="1600" b="1"/>
            </a:lvl8pPr>
            <a:lvl9pPr marL="3657600" indent="0" rtl="0">
              <a:spcBef>
                <a:spcPts val="0"/>
              </a:spcBef>
              <a:buFont typeface="Garamond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1295400" y="3243261"/>
            <a:ext cx="4718303" cy="26326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0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8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6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6180669" y="2658533"/>
            <a:ext cx="4718303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672"/>
              </a:spcBef>
              <a:spcAft>
                <a:spcPts val="600"/>
              </a:spcAft>
              <a:buClr>
                <a:schemeClr val="accent1"/>
              </a:buClr>
              <a:buFont typeface="Garamond"/>
              <a:buNone/>
              <a:defRPr sz="2800" b="0">
                <a:solidFill>
                  <a:schemeClr val="accent1"/>
                </a:solidFill>
              </a:defRPr>
            </a:lvl1pPr>
            <a:lvl2pPr marL="457200" indent="0" rtl="0">
              <a:spcBef>
                <a:spcPts val="0"/>
              </a:spcBef>
              <a:buFont typeface="Garamond"/>
              <a:buNone/>
              <a:defRPr sz="2000" b="1"/>
            </a:lvl2pPr>
            <a:lvl3pPr marL="914400" indent="0" rtl="0">
              <a:spcBef>
                <a:spcPts val="0"/>
              </a:spcBef>
              <a:buFont typeface="Garamond"/>
              <a:buNone/>
              <a:defRPr sz="1800" b="1"/>
            </a:lvl3pPr>
            <a:lvl4pPr marL="1371600" indent="0" rtl="0">
              <a:spcBef>
                <a:spcPts val="0"/>
              </a:spcBef>
              <a:buFont typeface="Garamond"/>
              <a:buNone/>
              <a:defRPr sz="1600" b="1"/>
            </a:lvl4pPr>
            <a:lvl5pPr marL="1828800" indent="0" rtl="0">
              <a:spcBef>
                <a:spcPts val="0"/>
              </a:spcBef>
              <a:buFont typeface="Garamond"/>
              <a:buNone/>
              <a:defRPr sz="1600" b="1"/>
            </a:lvl5pPr>
            <a:lvl6pPr marL="2286000" indent="0" rtl="0">
              <a:spcBef>
                <a:spcPts val="0"/>
              </a:spcBef>
              <a:buFont typeface="Garamond"/>
              <a:buNone/>
              <a:defRPr sz="1600" b="1"/>
            </a:lvl6pPr>
            <a:lvl7pPr marL="2743200" indent="0" rtl="0">
              <a:spcBef>
                <a:spcPts val="0"/>
              </a:spcBef>
              <a:buFont typeface="Garamond"/>
              <a:buNone/>
              <a:defRPr sz="1600" b="1"/>
            </a:lvl7pPr>
            <a:lvl8pPr marL="3200400" indent="0" rtl="0">
              <a:spcBef>
                <a:spcPts val="0"/>
              </a:spcBef>
              <a:buFont typeface="Garamond"/>
              <a:buNone/>
              <a:defRPr sz="1600" b="1"/>
            </a:lvl8pPr>
            <a:lvl9pPr marL="3657600" indent="0" rtl="0">
              <a:spcBef>
                <a:spcPts val="0"/>
              </a:spcBef>
              <a:buFont typeface="Garamond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6180669" y="3243261"/>
            <a:ext cx="4718303" cy="26326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0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8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6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0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58" name="Shape 5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4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0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64" name="Shape 64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0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293811" y="1388533"/>
            <a:ext cx="3718455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 sz="2400" b="0"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5418667" y="982130"/>
            <a:ext cx="5469465" cy="4893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0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8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6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Garamond"/>
              <a:buNone/>
              <a:defRPr sz="1600"/>
            </a:lvl1pPr>
            <a:lvl2pPr marL="457200" indent="0" rtl="0">
              <a:spcBef>
                <a:spcPts val="0"/>
              </a:spcBef>
              <a:buFont typeface="Garamond"/>
              <a:buNone/>
              <a:defRPr sz="1200"/>
            </a:lvl2pPr>
            <a:lvl3pPr marL="914400" indent="0" rtl="0">
              <a:spcBef>
                <a:spcPts val="0"/>
              </a:spcBef>
              <a:buFont typeface="Garamond"/>
              <a:buNone/>
              <a:defRPr sz="1000"/>
            </a:lvl3pPr>
            <a:lvl4pPr marL="1371600" indent="0" rtl="0">
              <a:spcBef>
                <a:spcPts val="0"/>
              </a:spcBef>
              <a:buFont typeface="Garamond"/>
              <a:buNone/>
              <a:defRPr sz="900"/>
            </a:lvl4pPr>
            <a:lvl5pPr marL="1828800" indent="0" rtl="0">
              <a:spcBef>
                <a:spcPts val="0"/>
              </a:spcBef>
              <a:buFont typeface="Garamond"/>
              <a:buNone/>
              <a:defRPr sz="900"/>
            </a:lvl5pPr>
            <a:lvl6pPr marL="2286000" indent="0" rtl="0">
              <a:spcBef>
                <a:spcPts val="0"/>
              </a:spcBef>
              <a:buFont typeface="Garamond"/>
              <a:buNone/>
              <a:defRPr sz="900"/>
            </a:lvl6pPr>
            <a:lvl7pPr marL="2743200" indent="0" rtl="0">
              <a:spcBef>
                <a:spcPts val="0"/>
              </a:spcBef>
              <a:buFont typeface="Garamond"/>
              <a:buNone/>
              <a:defRPr sz="900"/>
            </a:lvl7pPr>
            <a:lvl8pPr marL="3200400" indent="0" rtl="0">
              <a:spcBef>
                <a:spcPts val="0"/>
              </a:spcBef>
              <a:buFont typeface="Garamond"/>
              <a:buNone/>
              <a:defRPr sz="900"/>
            </a:lvl8pPr>
            <a:lvl9pPr marL="3657600" indent="0" rtl="0">
              <a:spcBef>
                <a:spcPts val="0"/>
              </a:spcBef>
              <a:buFont typeface="Garamond"/>
              <a:buNone/>
              <a:defRPr sz="9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0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76" name="Shape 76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5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 sz="2800" b="0"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6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16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16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16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16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16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16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16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16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16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5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Garamond"/>
              <a:buNone/>
              <a:defRPr sz="1800"/>
            </a:lvl1pPr>
            <a:lvl2pPr marL="457200" indent="0" rtl="0">
              <a:spcBef>
                <a:spcPts val="0"/>
              </a:spcBef>
              <a:buFont typeface="Garamond"/>
              <a:buNone/>
              <a:defRPr sz="1200"/>
            </a:lvl2pPr>
            <a:lvl3pPr marL="914400" indent="0" rtl="0">
              <a:spcBef>
                <a:spcPts val="0"/>
              </a:spcBef>
              <a:buFont typeface="Garamond"/>
              <a:buNone/>
              <a:defRPr sz="1000"/>
            </a:lvl3pPr>
            <a:lvl4pPr marL="1371600" indent="0" rtl="0">
              <a:spcBef>
                <a:spcPts val="0"/>
              </a:spcBef>
              <a:buFont typeface="Garamond"/>
              <a:buNone/>
              <a:defRPr sz="900"/>
            </a:lvl4pPr>
            <a:lvl5pPr marL="1828800" indent="0" rtl="0">
              <a:spcBef>
                <a:spcPts val="0"/>
              </a:spcBef>
              <a:buFont typeface="Garamond"/>
              <a:buNone/>
              <a:defRPr sz="900"/>
            </a:lvl5pPr>
            <a:lvl6pPr marL="2286000" indent="0" rtl="0">
              <a:spcBef>
                <a:spcPts val="0"/>
              </a:spcBef>
              <a:buFont typeface="Garamond"/>
              <a:buNone/>
              <a:defRPr sz="900"/>
            </a:lvl6pPr>
            <a:lvl7pPr marL="2743200" indent="0" rtl="0">
              <a:spcBef>
                <a:spcPts val="0"/>
              </a:spcBef>
              <a:buFont typeface="Garamond"/>
              <a:buNone/>
              <a:defRPr sz="900"/>
            </a:lvl7pPr>
            <a:lvl8pPr marL="3200400" indent="0" rtl="0">
              <a:spcBef>
                <a:spcPts val="0"/>
              </a:spcBef>
              <a:buFont typeface="Garamond"/>
              <a:buNone/>
              <a:defRPr sz="900"/>
            </a:lvl8pPr>
            <a:lvl9pPr marL="3657600" indent="0" rtl="0">
              <a:spcBef>
                <a:spcPts val="0"/>
              </a:spcBef>
              <a:buFont typeface="Garamond"/>
              <a:buNone/>
              <a:defRPr sz="9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0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-15736" y="0"/>
            <a:ext cx="12229961" cy="6856214"/>
            <a:chOff x="-15736" y="0"/>
            <a:chExt cx="12229961" cy="6856214"/>
          </a:xfrm>
        </p:grpSpPr>
        <p:pic>
          <p:nvPicPr>
            <p:cNvPr id="6" name="Shape 6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0" y="0"/>
              <a:ext cx="12188824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Shape 7"/>
            <p:cNvSpPr/>
            <p:nvPr/>
          </p:nvSpPr>
          <p:spPr>
            <a:xfrm>
              <a:off x="608012" y="609600"/>
              <a:ext cx="10972799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8" name="Shape 8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-15736" y="3153832"/>
              <a:ext cx="777239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9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1436985" y="3153832"/>
              <a:ext cx="777239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44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295400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4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0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marR="0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8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marR="0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6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marR="0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4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0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54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Career Presentation: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320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/>
              <a:t>Political Science</a:t>
            </a:r>
          </a:p>
          <a:p>
            <a:pPr marL="0" marR="0" lvl="0" indent="0" algn="ctr" rtl="0">
              <a:spcBef>
                <a:spcPts val="1020"/>
              </a:spcBef>
              <a:spcAft>
                <a:spcPts val="60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1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Irving Mendoza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lang="en-US"/>
              <a:t>Political Science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1295400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/>
              <a:t>Read the news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/>
              <a:t>Fix economic problems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/>
              <a:t>Discuss issues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/>
              <a:t>Teach class(professor)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/>
              <a:t>Practice law</a:t>
            </a:r>
          </a:p>
          <a:p>
            <a:pPr marL="0" marR="0" lvl="0" indent="0" algn="l" rtl="0">
              <a:spcBef>
                <a:spcPts val="10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44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Education or Training Requirements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1295400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/>
              <a:t>Degree in political science, public administration, or a related field.</a:t>
            </a:r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/>
              <a:t>Top schools are: UCB, UCSD, UCI, UCSB, UCLA, USC</a:t>
            </a:r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/>
              <a:t>Around $37,000 to $48,000</a:t>
            </a:r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/>
              <a:t>Master’s Degree or PhD.   (6-8 years)</a:t>
            </a:r>
          </a:p>
          <a:p>
            <a:pPr marL="285750" marR="0" lvl="0" indent="-285750" algn="l" rtl="0">
              <a:spcBef>
                <a:spcPts val="10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/>
              <a:t>Internship for experience</a:t>
            </a:r>
            <a:r>
              <a:rPr lang="en-US" sz="24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44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Who’s Hiring?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1295400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/>
              <a:t>Jobs in federal, state, and local government</a:t>
            </a:r>
          </a:p>
          <a:p>
            <a:pPr marL="285750" marR="0" lvl="0" indent="-285750" algn="l" rtl="0">
              <a:spcBef>
                <a:spcPts val="10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/>
              <a:t>Salary range: $38,000-$104,00</a:t>
            </a:r>
            <a:r>
              <a:rPr lang="en-US" sz="24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</a:p>
          <a:p>
            <a:pPr marL="285750" marR="0" lvl="0" indent="-285750" algn="l" rtl="0">
              <a:spcBef>
                <a:spcPts val="10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/>
              <a:t>Benefits vary from each profession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44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What are the Career Prospects?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1295400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/>
              <a:t> </a:t>
            </a:r>
            <a:r>
              <a:rPr lang="en-US" sz="24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What does employment look like today?</a:t>
            </a:r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/>
              <a:t>Future is great- variety of jobs</a:t>
            </a:r>
          </a:p>
          <a:p>
            <a:pPr marL="285750" marR="0" lvl="0" indent="-285750" algn="l" rtl="0">
              <a:spcBef>
                <a:spcPts val="10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/>
              <a:t>Employment trends will impact the field by having more people in seven years join the political science field which will flood the market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44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What does it look like?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1295400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People who do the job – Politicians, Lawyers, </a:t>
            </a:r>
            <a:r>
              <a:rPr lang="en-US"/>
              <a:t>Business Managers, </a:t>
            </a:r>
          </a:p>
          <a:p>
            <a:pPr marL="285750" marR="0" lvl="0" indent="-285750" algn="l" rtl="0">
              <a:spcBef>
                <a:spcPts val="10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Pictures on the job --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0825" y="4056837"/>
            <a:ext cx="2384425" cy="180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3401" y="2997350"/>
            <a:ext cx="1787900" cy="287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2025" y="4047062"/>
            <a:ext cx="24384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178</Words>
  <Application>Microsoft Office PowerPoint</Application>
  <PresentationFormat>Widescreen</PresentationFormat>
  <Paragraphs>27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Garamond</vt:lpstr>
      <vt:lpstr>Arial</vt:lpstr>
      <vt:lpstr>Organic</vt:lpstr>
      <vt:lpstr>Career Presentation:</vt:lpstr>
      <vt:lpstr>Political Science</vt:lpstr>
      <vt:lpstr>Education or Training Requirements</vt:lpstr>
      <vt:lpstr>Who’s Hiring?</vt:lpstr>
      <vt:lpstr>What are the Career Prospects?</vt:lpstr>
      <vt:lpstr>What does it look like?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Presentation:</dc:title>
  <dc:creator>BBK</dc:creator>
  <cp:lastModifiedBy>Beth Kennedy</cp:lastModifiedBy>
  <cp:revision>1</cp:revision>
  <dcterms:modified xsi:type="dcterms:W3CDTF">2015-09-27T20:20:29Z</dcterms:modified>
</cp:coreProperties>
</file>