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Average" panose="020B0604020202020204" charset="0"/>
      <p:regular r:id="rId16"/>
    </p:embeddedFont>
    <p:embeddedFont>
      <p:font typeface="Oswald" panose="020B0604020202020204" charset="0"/>
      <p:regular r:id="rId17"/>
      <p:bold r:id="rId18"/>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4" d="100"/>
          <a:sy n="84" d="100"/>
        </p:scale>
        <p:origin x="77" y="18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2647748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3899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52532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7458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44841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4002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3272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91549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699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61617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409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16059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644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84189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grpSp>
        <p:nvGrpSpPr>
          <p:cNvPr id="9" name="Shape 9"/>
          <p:cNvGrpSpPr/>
          <p:nvPr/>
        </p:nvGrpSpPr>
        <p:grpSpPr>
          <a:xfrm>
            <a:off x="4350278" y="2855377"/>
            <a:ext cx="443588" cy="105632"/>
            <a:chOff x="4137525" y="2915950"/>
            <a:chExt cx="869099" cy="206999"/>
          </a:xfrm>
        </p:grpSpPr>
        <p:sp>
          <p:nvSpPr>
            <p:cNvPr id="10" name="Shape 10"/>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2" name="Shape 12"/>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grpSp>
      <p:sp>
        <p:nvSpPr>
          <p:cNvPr id="13" name="Shape 13"/>
          <p:cNvSpPr txBox="1">
            <a:spLocks noGrp="1"/>
          </p:cNvSpPr>
          <p:nvPr>
            <p:ph type="ctrTitle"/>
          </p:nvPr>
        </p:nvSpPr>
        <p:spPr>
          <a:xfrm>
            <a:off x="671257" y="990800"/>
            <a:ext cx="7801500" cy="17300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4" name="Shape 14"/>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15" name="Shape 1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255275"/>
            <a:ext cx="8520599" cy="18906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71250" y="2141250"/>
            <a:ext cx="7852199" cy="8610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8" name="Shape 1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4" name="Shape 3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6227100" cy="4090800"/>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37" name="Shape 3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algn="ctr">
              <a:lnSpc>
                <a:spcPct val="100000"/>
              </a:lnSpc>
              <a:spcBef>
                <a:spcPts val="0"/>
              </a:spcBef>
              <a:spcAft>
                <a:spcPts val="0"/>
              </a:spcAft>
              <a:buClr>
                <a:schemeClr val="dk1"/>
              </a:buClr>
              <a:buSzPct val="100000"/>
              <a:buNone/>
              <a:defRPr sz="2100">
                <a:solidFill>
                  <a:schemeClr val="dk1"/>
                </a:solidFill>
              </a:defRPr>
            </a:lvl1pPr>
            <a:lvl2pPr algn="ctr">
              <a:lnSpc>
                <a:spcPct val="100000"/>
              </a:lnSpc>
              <a:spcBef>
                <a:spcPts val="0"/>
              </a:spcBef>
              <a:spcAft>
                <a:spcPts val="0"/>
              </a:spcAft>
              <a:buClr>
                <a:schemeClr val="dk1"/>
              </a:buClr>
              <a:buSzPct val="100000"/>
              <a:buNone/>
              <a:defRPr sz="2100">
                <a:solidFill>
                  <a:schemeClr val="dk1"/>
                </a:solidFill>
              </a:defRPr>
            </a:lvl2pPr>
            <a:lvl3pPr algn="ctr">
              <a:lnSpc>
                <a:spcPct val="100000"/>
              </a:lnSpc>
              <a:spcBef>
                <a:spcPts val="0"/>
              </a:spcBef>
              <a:spcAft>
                <a:spcPts val="0"/>
              </a:spcAft>
              <a:buClr>
                <a:schemeClr val="dk1"/>
              </a:buClr>
              <a:buSzPct val="100000"/>
              <a:buNone/>
              <a:defRPr sz="2100">
                <a:solidFill>
                  <a:schemeClr val="dk1"/>
                </a:solidFill>
              </a:defRPr>
            </a:lvl3pPr>
            <a:lvl4pPr algn="ctr">
              <a:lnSpc>
                <a:spcPct val="100000"/>
              </a:lnSpc>
              <a:spcBef>
                <a:spcPts val="0"/>
              </a:spcBef>
              <a:spcAft>
                <a:spcPts val="0"/>
              </a:spcAft>
              <a:buClr>
                <a:schemeClr val="dk1"/>
              </a:buClr>
              <a:buSzPct val="100000"/>
              <a:buNone/>
              <a:defRPr sz="2100">
                <a:solidFill>
                  <a:schemeClr val="dk1"/>
                </a:solidFill>
              </a:defRPr>
            </a:lvl4pPr>
            <a:lvl5pPr algn="ctr">
              <a:lnSpc>
                <a:spcPct val="100000"/>
              </a:lnSpc>
              <a:spcBef>
                <a:spcPts val="0"/>
              </a:spcBef>
              <a:spcAft>
                <a:spcPts val="0"/>
              </a:spcAft>
              <a:buClr>
                <a:schemeClr val="dk1"/>
              </a:buClr>
              <a:buSzPct val="100000"/>
              <a:buNone/>
              <a:defRPr sz="2100">
                <a:solidFill>
                  <a:schemeClr val="dk1"/>
                </a:solidFill>
              </a:defRPr>
            </a:lvl5pPr>
            <a:lvl6pPr algn="ctr">
              <a:lnSpc>
                <a:spcPct val="100000"/>
              </a:lnSpc>
              <a:spcBef>
                <a:spcPts val="0"/>
              </a:spcBef>
              <a:spcAft>
                <a:spcPts val="0"/>
              </a:spcAft>
              <a:buClr>
                <a:schemeClr val="dk1"/>
              </a:buClr>
              <a:buSzPct val="100000"/>
              <a:buNone/>
              <a:defRPr sz="2100">
                <a:solidFill>
                  <a:schemeClr val="dk1"/>
                </a:solidFill>
              </a:defRPr>
            </a:lvl6pPr>
            <a:lvl7pPr algn="ctr">
              <a:lnSpc>
                <a:spcPct val="100000"/>
              </a:lnSpc>
              <a:spcBef>
                <a:spcPts val="0"/>
              </a:spcBef>
              <a:spcAft>
                <a:spcPts val="0"/>
              </a:spcAft>
              <a:buClr>
                <a:schemeClr val="dk1"/>
              </a:buClr>
              <a:buSzPct val="100000"/>
              <a:buNone/>
              <a:defRPr sz="2100">
                <a:solidFill>
                  <a:schemeClr val="dk1"/>
                </a:solidFill>
              </a:defRPr>
            </a:lvl7pPr>
            <a:lvl8pPr algn="ctr">
              <a:lnSpc>
                <a:spcPct val="100000"/>
              </a:lnSpc>
              <a:spcBef>
                <a:spcPts val="0"/>
              </a:spcBef>
              <a:spcAft>
                <a:spcPts val="0"/>
              </a:spcAft>
              <a:buClr>
                <a:schemeClr val="dk1"/>
              </a:buClr>
              <a:buSzPct val="100000"/>
              <a:buNone/>
              <a:defRPr sz="2100">
                <a:solidFill>
                  <a:schemeClr val="dk1"/>
                </a:solidFill>
              </a:defRPr>
            </a:lvl8pPr>
            <a:lvl9pPr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7" name="Shape 4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Font typeface="Oswald"/>
              <a:buNone/>
              <a:defRPr sz="3000">
                <a:solidFill>
                  <a:schemeClr val="dk1"/>
                </a:solidFill>
                <a:latin typeface="Oswald"/>
                <a:ea typeface="Oswald"/>
                <a:cs typeface="Oswald"/>
                <a:sym typeface="Oswald"/>
              </a:defRPr>
            </a:lvl1pPr>
            <a:lvl2pPr>
              <a:spcBef>
                <a:spcPts val="0"/>
              </a:spcBef>
              <a:buClr>
                <a:schemeClr val="dk1"/>
              </a:buClr>
              <a:buSzPct val="100000"/>
              <a:buFont typeface="Oswald"/>
              <a:buNone/>
              <a:defRPr sz="3000">
                <a:solidFill>
                  <a:schemeClr val="dk1"/>
                </a:solidFill>
                <a:latin typeface="Oswald"/>
                <a:ea typeface="Oswald"/>
                <a:cs typeface="Oswald"/>
                <a:sym typeface="Oswald"/>
              </a:defRPr>
            </a:lvl2pPr>
            <a:lvl3pPr>
              <a:spcBef>
                <a:spcPts val="0"/>
              </a:spcBef>
              <a:buClr>
                <a:schemeClr val="dk1"/>
              </a:buClr>
              <a:buSzPct val="100000"/>
              <a:buFont typeface="Oswald"/>
              <a:buNone/>
              <a:defRPr sz="3000">
                <a:solidFill>
                  <a:schemeClr val="dk1"/>
                </a:solidFill>
                <a:latin typeface="Oswald"/>
                <a:ea typeface="Oswald"/>
                <a:cs typeface="Oswald"/>
                <a:sym typeface="Oswald"/>
              </a:defRPr>
            </a:lvl3pPr>
            <a:lvl4pPr>
              <a:spcBef>
                <a:spcPts val="0"/>
              </a:spcBef>
              <a:buClr>
                <a:schemeClr val="dk1"/>
              </a:buClr>
              <a:buSzPct val="100000"/>
              <a:buFont typeface="Oswald"/>
              <a:buNone/>
              <a:defRPr sz="3000">
                <a:solidFill>
                  <a:schemeClr val="dk1"/>
                </a:solidFill>
                <a:latin typeface="Oswald"/>
                <a:ea typeface="Oswald"/>
                <a:cs typeface="Oswald"/>
                <a:sym typeface="Oswald"/>
              </a:defRPr>
            </a:lvl4pPr>
            <a:lvl5pPr>
              <a:spcBef>
                <a:spcPts val="0"/>
              </a:spcBef>
              <a:buClr>
                <a:schemeClr val="dk1"/>
              </a:buClr>
              <a:buSzPct val="100000"/>
              <a:buFont typeface="Oswald"/>
              <a:buNone/>
              <a:defRPr sz="3000">
                <a:solidFill>
                  <a:schemeClr val="dk1"/>
                </a:solidFill>
                <a:latin typeface="Oswald"/>
                <a:ea typeface="Oswald"/>
                <a:cs typeface="Oswald"/>
                <a:sym typeface="Oswald"/>
              </a:defRPr>
            </a:lvl5pPr>
            <a:lvl6pPr>
              <a:spcBef>
                <a:spcPts val="0"/>
              </a:spcBef>
              <a:buClr>
                <a:schemeClr val="dk1"/>
              </a:buClr>
              <a:buSzPct val="100000"/>
              <a:buFont typeface="Oswald"/>
              <a:buNone/>
              <a:defRPr sz="3000">
                <a:solidFill>
                  <a:schemeClr val="dk1"/>
                </a:solidFill>
                <a:latin typeface="Oswald"/>
                <a:ea typeface="Oswald"/>
                <a:cs typeface="Oswald"/>
                <a:sym typeface="Oswald"/>
              </a:defRPr>
            </a:lvl6pPr>
            <a:lvl7pPr>
              <a:spcBef>
                <a:spcPts val="0"/>
              </a:spcBef>
              <a:buClr>
                <a:schemeClr val="dk1"/>
              </a:buClr>
              <a:buSzPct val="100000"/>
              <a:buFont typeface="Oswald"/>
              <a:buNone/>
              <a:defRPr sz="3000">
                <a:solidFill>
                  <a:schemeClr val="dk1"/>
                </a:solidFill>
                <a:latin typeface="Oswald"/>
                <a:ea typeface="Oswald"/>
                <a:cs typeface="Oswald"/>
                <a:sym typeface="Oswald"/>
              </a:defRPr>
            </a:lvl7pPr>
            <a:lvl8pPr>
              <a:spcBef>
                <a:spcPts val="0"/>
              </a:spcBef>
              <a:buClr>
                <a:schemeClr val="dk1"/>
              </a:buClr>
              <a:buSzPct val="100000"/>
              <a:buFont typeface="Oswald"/>
              <a:buNone/>
              <a:defRPr sz="3000">
                <a:solidFill>
                  <a:schemeClr val="dk1"/>
                </a:solidFill>
                <a:latin typeface="Oswald"/>
                <a:ea typeface="Oswald"/>
                <a:cs typeface="Oswald"/>
                <a:sym typeface="Oswald"/>
              </a:defRPr>
            </a:lvl8pPr>
            <a:lvl9pPr>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7" name="Shape 7"/>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311700" y="500575"/>
            <a:ext cx="8520599" cy="2296500"/>
          </a:xfrm>
          <a:prstGeom prst="rect">
            <a:avLst/>
          </a:prstGeom>
        </p:spPr>
        <p:txBody>
          <a:bodyPr lIns="91425" tIns="91425" rIns="91425" bIns="91425" anchor="b" anchorCtr="0">
            <a:noAutofit/>
          </a:bodyPr>
          <a:lstStyle/>
          <a:p>
            <a:pPr>
              <a:spcBef>
                <a:spcPts val="0"/>
              </a:spcBef>
              <a:buNone/>
            </a:pPr>
            <a:r>
              <a:rPr lang="en" sz="4800"/>
              <a:t>LEMA Vision mission &amp; Student Learning Objectives (SLO)</a:t>
            </a:r>
          </a:p>
        </p:txBody>
      </p:sp>
      <p:sp>
        <p:nvSpPr>
          <p:cNvPr id="56" name="Shape 56"/>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a:spcBef>
                <a:spcPts val="0"/>
              </a:spcBef>
              <a:buNone/>
            </a:pPr>
            <a:r>
              <a:rPr lang="en"/>
              <a:t>By: Melissa Mendoza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75675" y="461900"/>
            <a:ext cx="2844000" cy="849300"/>
          </a:xfrm>
          <a:prstGeom prst="rect">
            <a:avLst/>
          </a:prstGeom>
        </p:spPr>
        <p:txBody>
          <a:bodyPr lIns="91425" tIns="91425" rIns="91425" bIns="91425" anchor="b" anchorCtr="0">
            <a:noAutofit/>
          </a:bodyPr>
          <a:lstStyle/>
          <a:p>
            <a:pPr>
              <a:spcBef>
                <a:spcPts val="0"/>
              </a:spcBef>
              <a:buNone/>
            </a:pPr>
            <a:r>
              <a:rPr lang="en"/>
              <a:t>Effective Communicators</a:t>
            </a:r>
          </a:p>
        </p:txBody>
      </p:sp>
      <p:sp>
        <p:nvSpPr>
          <p:cNvPr id="111" name="Shape 111"/>
          <p:cNvSpPr txBox="1">
            <a:spLocks noGrp="1"/>
          </p:cNvSpPr>
          <p:nvPr>
            <p:ph type="body" idx="1"/>
          </p:nvPr>
        </p:nvSpPr>
        <p:spPr>
          <a:xfrm>
            <a:off x="311700" y="1389600"/>
            <a:ext cx="2807999" cy="3179400"/>
          </a:xfrm>
          <a:prstGeom prst="rect">
            <a:avLst/>
          </a:prstGeom>
        </p:spPr>
        <p:txBody>
          <a:bodyPr lIns="91425" tIns="91425" rIns="91425" bIns="91425" anchor="t" anchorCtr="0">
            <a:noAutofit/>
          </a:bodyPr>
          <a:lstStyle/>
          <a:p>
            <a:pPr marL="457200" lvl="0" indent="-342900">
              <a:spcBef>
                <a:spcPts val="0"/>
              </a:spcBef>
              <a:buSzPct val="100000"/>
              <a:buChar char="-"/>
            </a:pPr>
            <a:r>
              <a:rPr lang="en" sz="1800"/>
              <a:t>In Constitutional Law, we demonstrate effective communication when we create powerpoints and make presentations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66025" y="413500"/>
            <a:ext cx="2853600" cy="897899"/>
          </a:xfrm>
          <a:prstGeom prst="rect">
            <a:avLst/>
          </a:prstGeom>
        </p:spPr>
        <p:txBody>
          <a:bodyPr lIns="91425" tIns="91425" rIns="91425" bIns="91425" anchor="b" anchorCtr="0">
            <a:noAutofit/>
          </a:bodyPr>
          <a:lstStyle/>
          <a:p>
            <a:pPr>
              <a:spcBef>
                <a:spcPts val="0"/>
              </a:spcBef>
              <a:buNone/>
            </a:pPr>
            <a:r>
              <a:rPr lang="en"/>
              <a:t>Self Directed Individuals</a:t>
            </a:r>
          </a:p>
        </p:txBody>
      </p:sp>
      <p:sp>
        <p:nvSpPr>
          <p:cNvPr id="117" name="Shape 117"/>
          <p:cNvSpPr txBox="1">
            <a:spLocks noGrp="1"/>
          </p:cNvSpPr>
          <p:nvPr>
            <p:ph type="body" idx="1"/>
          </p:nvPr>
        </p:nvSpPr>
        <p:spPr>
          <a:xfrm>
            <a:off x="311700" y="1389600"/>
            <a:ext cx="2807999" cy="3179400"/>
          </a:xfrm>
          <a:prstGeom prst="rect">
            <a:avLst/>
          </a:prstGeom>
        </p:spPr>
        <p:txBody>
          <a:bodyPr lIns="91425" tIns="91425" rIns="91425" bIns="91425" anchor="t" anchorCtr="0">
            <a:noAutofit/>
          </a:bodyPr>
          <a:lstStyle/>
          <a:p>
            <a:pPr marL="457200" lvl="0" indent="-342900">
              <a:spcBef>
                <a:spcPts val="0"/>
              </a:spcBef>
              <a:buSzPct val="100000"/>
              <a:buChar char="-"/>
            </a:pPr>
            <a:r>
              <a:rPr lang="en" sz="1800"/>
              <a:t>in AP English and U.S. history, we demonstrate that we are self directed individuals by challenging ourselves, managing our time, and showing great study and work habits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32875"/>
            <a:ext cx="2807999" cy="878400"/>
          </a:xfrm>
          <a:prstGeom prst="rect">
            <a:avLst/>
          </a:prstGeom>
        </p:spPr>
        <p:txBody>
          <a:bodyPr lIns="91425" tIns="91425" rIns="91425" bIns="91425" anchor="b" anchorCtr="0">
            <a:noAutofit/>
          </a:bodyPr>
          <a:lstStyle/>
          <a:p>
            <a:pPr>
              <a:spcBef>
                <a:spcPts val="0"/>
              </a:spcBef>
              <a:buNone/>
            </a:pPr>
            <a:r>
              <a:rPr lang="en"/>
              <a:t>Productive Community Members </a:t>
            </a:r>
          </a:p>
        </p:txBody>
      </p:sp>
      <p:sp>
        <p:nvSpPr>
          <p:cNvPr id="123" name="Shape 123"/>
          <p:cNvSpPr txBox="1">
            <a:spLocks noGrp="1"/>
          </p:cNvSpPr>
          <p:nvPr>
            <p:ph type="body" idx="1"/>
          </p:nvPr>
        </p:nvSpPr>
        <p:spPr>
          <a:xfrm>
            <a:off x="311700" y="1389600"/>
            <a:ext cx="2807999" cy="3179400"/>
          </a:xfrm>
          <a:prstGeom prst="rect">
            <a:avLst/>
          </a:prstGeom>
        </p:spPr>
        <p:txBody>
          <a:bodyPr lIns="91425" tIns="91425" rIns="91425" bIns="91425" anchor="t" anchorCtr="0">
            <a:noAutofit/>
          </a:bodyPr>
          <a:lstStyle/>
          <a:p>
            <a:pPr marL="457200" lvl="0" indent="-342900" rtl="0">
              <a:spcBef>
                <a:spcPts val="0"/>
              </a:spcBef>
              <a:buSzPct val="100000"/>
              <a:buChar char="-"/>
            </a:pPr>
            <a:r>
              <a:rPr lang="en" sz="1800"/>
              <a:t>in Spanish class, we show that we are self directed individuals by showing support of different cultures and heritages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227275" y="384500"/>
            <a:ext cx="2892300" cy="926699"/>
          </a:xfrm>
          <a:prstGeom prst="rect">
            <a:avLst/>
          </a:prstGeom>
        </p:spPr>
        <p:txBody>
          <a:bodyPr lIns="91425" tIns="91425" rIns="91425" bIns="91425" anchor="b" anchorCtr="0">
            <a:noAutofit/>
          </a:bodyPr>
          <a:lstStyle/>
          <a:p>
            <a:pPr>
              <a:spcBef>
                <a:spcPts val="0"/>
              </a:spcBef>
              <a:buNone/>
            </a:pPr>
            <a:r>
              <a:rPr lang="en"/>
              <a:t>Media &amp; Technology Literate </a:t>
            </a:r>
          </a:p>
        </p:txBody>
      </p:sp>
      <p:sp>
        <p:nvSpPr>
          <p:cNvPr id="129" name="Shape 129"/>
          <p:cNvSpPr txBox="1">
            <a:spLocks noGrp="1"/>
          </p:cNvSpPr>
          <p:nvPr>
            <p:ph type="body" idx="1"/>
          </p:nvPr>
        </p:nvSpPr>
        <p:spPr>
          <a:xfrm>
            <a:off x="311700" y="1389600"/>
            <a:ext cx="2807999" cy="3179400"/>
          </a:xfrm>
          <a:prstGeom prst="rect">
            <a:avLst/>
          </a:prstGeom>
        </p:spPr>
        <p:txBody>
          <a:bodyPr lIns="91425" tIns="91425" rIns="91425" bIns="91425" anchor="t" anchorCtr="0">
            <a:noAutofit/>
          </a:bodyPr>
          <a:lstStyle/>
          <a:p>
            <a:pPr marL="457200" lvl="0" indent="-342900">
              <a:spcBef>
                <a:spcPts val="0"/>
              </a:spcBef>
              <a:buSzPct val="100000"/>
              <a:buChar char="-"/>
            </a:pPr>
            <a:r>
              <a:rPr lang="en" sz="1800"/>
              <a:t>in all our LEMA classes, we demonstrate literacy of media and mastery of technology when we use digital technology and see how media affects behaviors as well as beliefs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AT LEMA, </a:t>
            </a:r>
          </a:p>
        </p:txBody>
      </p:sp>
      <p:sp>
        <p:nvSpPr>
          <p:cNvPr id="62" name="Shape 6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Char char="-"/>
            </a:pPr>
            <a:r>
              <a:rPr lang="en"/>
              <a:t>WE APPRECIATE…</a:t>
            </a:r>
          </a:p>
          <a:p>
            <a:pPr marL="457200" lvl="0" indent="-228600" rtl="0">
              <a:spcBef>
                <a:spcPts val="0"/>
              </a:spcBef>
              <a:buChar char="-"/>
            </a:pPr>
            <a:r>
              <a:rPr lang="en"/>
              <a:t>We appreciate STUDENTS who think about themselves, the world, and their role in it </a:t>
            </a:r>
          </a:p>
          <a:p>
            <a:pPr rtl="0">
              <a:spcBef>
                <a:spcPts val="0"/>
              </a:spcBef>
              <a:buNone/>
            </a:pPr>
            <a:r>
              <a:rPr lang="en"/>
              <a:t>- We appreciate TEACHERS devoted to teach about real world workplaces and colleges </a:t>
            </a:r>
          </a:p>
          <a:p>
            <a:pPr lvl="0" rtl="0">
              <a:spcBef>
                <a:spcPts val="0"/>
              </a:spcBef>
              <a:buNone/>
            </a:pPr>
            <a:r>
              <a:rPr lang="en"/>
              <a:t>- We appreciate FAMILIES who have faith in us and are determined to be a part of their child’s life and education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Our Vision 							Our Mission </a:t>
            </a:r>
          </a:p>
        </p:txBody>
      </p:sp>
      <p:sp>
        <p:nvSpPr>
          <p:cNvPr id="68" name="Shape 68"/>
          <p:cNvSpPr txBox="1">
            <a:spLocks noGrp="1"/>
          </p:cNvSpPr>
          <p:nvPr>
            <p:ph type="body" idx="1"/>
          </p:nvPr>
        </p:nvSpPr>
        <p:spPr>
          <a:xfrm>
            <a:off x="311700" y="1152475"/>
            <a:ext cx="3999899" cy="3416400"/>
          </a:xfrm>
          <a:prstGeom prst="rect">
            <a:avLst/>
          </a:prstGeom>
        </p:spPr>
        <p:txBody>
          <a:bodyPr lIns="91425" tIns="91425" rIns="91425" bIns="91425" anchor="t" anchorCtr="0">
            <a:noAutofit/>
          </a:bodyPr>
          <a:lstStyle/>
          <a:p>
            <a:pPr marL="457200" lvl="0" indent="-228600">
              <a:spcBef>
                <a:spcPts val="0"/>
              </a:spcBef>
              <a:buChar char="-"/>
            </a:pPr>
            <a:r>
              <a:rPr lang="en"/>
              <a:t>to be a family of students and teachers who are analytical thinkers, looking for greatness in school and in themselves, in an environment full of support in order to create responsible and creative digital-media leaders.  </a:t>
            </a:r>
          </a:p>
        </p:txBody>
      </p:sp>
      <p:sp>
        <p:nvSpPr>
          <p:cNvPr id="69" name="Shape 69"/>
          <p:cNvSpPr txBox="1">
            <a:spLocks noGrp="1"/>
          </p:cNvSpPr>
          <p:nvPr>
            <p:ph type="body" idx="2"/>
          </p:nvPr>
        </p:nvSpPr>
        <p:spPr>
          <a:xfrm>
            <a:off x="4832400" y="1152475"/>
            <a:ext cx="3999899" cy="3416400"/>
          </a:xfrm>
          <a:prstGeom prst="rect">
            <a:avLst/>
          </a:prstGeom>
        </p:spPr>
        <p:txBody>
          <a:bodyPr lIns="91425" tIns="91425" rIns="91425" bIns="91425" anchor="t" anchorCtr="0">
            <a:noAutofit/>
          </a:bodyPr>
          <a:lstStyle/>
          <a:p>
            <a:pPr marL="457200" lvl="0" indent="-228600">
              <a:spcBef>
                <a:spcPts val="0"/>
              </a:spcBef>
              <a:buChar char="-"/>
            </a:pPr>
            <a:r>
              <a:rPr lang="en"/>
              <a:t>to get students ready to learn media arts at college levels, and understand how it affects their lives; ready to grip careers in leadership positions with courage, creativity, and cooperative skills to build knowledge and spot, understand and solve problems, as well as accomplish goals.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46650" y="278075"/>
            <a:ext cx="8585700" cy="739800"/>
          </a:xfrm>
          <a:prstGeom prst="rect">
            <a:avLst/>
          </a:prstGeom>
        </p:spPr>
        <p:txBody>
          <a:bodyPr lIns="91425" tIns="91425" rIns="91425" bIns="91425" anchor="t" anchorCtr="0">
            <a:noAutofit/>
          </a:bodyPr>
          <a:lstStyle/>
          <a:p>
            <a:pPr marL="457200" lvl="0" indent="-342900" rtl="0">
              <a:spcBef>
                <a:spcPts val="0"/>
              </a:spcBef>
              <a:buSzPct val="100000"/>
              <a:buAutoNum type="arabicPeriod"/>
            </a:pPr>
            <a:r>
              <a:rPr lang="en" sz="1800"/>
              <a:t>LEMA graduates will be </a:t>
            </a:r>
          </a:p>
          <a:p>
            <a:pPr lvl="0" rtl="0">
              <a:spcBef>
                <a:spcPts val="0"/>
              </a:spcBef>
              <a:buNone/>
            </a:pPr>
            <a:r>
              <a:rPr lang="en" sz="2400"/>
              <a:t>CRITICAL THINKERS </a:t>
            </a:r>
            <a:r>
              <a:rPr lang="en" sz="1800"/>
              <a:t>who can...</a:t>
            </a:r>
          </a:p>
          <a:p>
            <a:pPr lvl="0">
              <a:spcBef>
                <a:spcPts val="0"/>
              </a:spcBef>
              <a:buNone/>
            </a:pPr>
            <a:endParaRPr sz="1800"/>
          </a:p>
        </p:txBody>
      </p:sp>
      <p:sp>
        <p:nvSpPr>
          <p:cNvPr id="75" name="Shape 7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Char char="-"/>
            </a:pPr>
            <a:r>
              <a:rPr lang="en"/>
              <a:t>show different thinking through problem solving, formation of ideas, writing, and technical/artistic display</a:t>
            </a:r>
          </a:p>
          <a:p>
            <a:pPr marL="457200" lvl="0" indent="-228600" rtl="0">
              <a:spcBef>
                <a:spcPts val="0"/>
              </a:spcBef>
              <a:buChar char="-"/>
            </a:pPr>
            <a:r>
              <a:rPr lang="en"/>
              <a:t>gain ideas from facts and defend their view</a:t>
            </a:r>
          </a:p>
          <a:p>
            <a:pPr marL="457200" lvl="0" indent="-228600" rtl="0">
              <a:spcBef>
                <a:spcPts val="0"/>
              </a:spcBef>
              <a:buChar char="-"/>
            </a:pPr>
            <a:r>
              <a:rPr lang="en"/>
              <a:t>apply skills that were learned to situations</a:t>
            </a:r>
          </a:p>
          <a:p>
            <a:pPr marL="457200" lvl="0" indent="-228600" rtl="0">
              <a:spcBef>
                <a:spcPts val="0"/>
              </a:spcBef>
              <a:buChar char="-"/>
            </a:pPr>
            <a:r>
              <a:rPr lang="en"/>
              <a:t>change performance to accomplish necessary results, based on feedback and judgement</a:t>
            </a:r>
          </a:p>
          <a:p>
            <a:pPr marL="457200" lvl="0" indent="-228600">
              <a:spcBef>
                <a:spcPts val="0"/>
              </a:spcBef>
              <a:buChar char="-"/>
            </a:pPr>
            <a:r>
              <a:rPr lang="en"/>
              <a:t>grip their own knowledge and experience to make information meaningful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46650" y="258775"/>
            <a:ext cx="8585700" cy="758999"/>
          </a:xfrm>
          <a:prstGeom prst="rect">
            <a:avLst/>
          </a:prstGeom>
        </p:spPr>
        <p:txBody>
          <a:bodyPr lIns="91425" tIns="91425" rIns="91425" bIns="91425" anchor="t" anchorCtr="0">
            <a:noAutofit/>
          </a:bodyPr>
          <a:lstStyle/>
          <a:p>
            <a:pPr rtl="0">
              <a:spcBef>
                <a:spcPts val="0"/>
              </a:spcBef>
              <a:buNone/>
            </a:pPr>
            <a:r>
              <a:rPr lang="en" sz="1800"/>
              <a:t>2. LEMA Graduates will be </a:t>
            </a:r>
          </a:p>
          <a:p>
            <a:pPr>
              <a:spcBef>
                <a:spcPts val="0"/>
              </a:spcBef>
              <a:buNone/>
            </a:pPr>
            <a:r>
              <a:rPr lang="en" sz="2400"/>
              <a:t>EFFECTIVE COMMUNICATORS who can...</a:t>
            </a:r>
          </a:p>
        </p:txBody>
      </p:sp>
      <p:sp>
        <p:nvSpPr>
          <p:cNvPr id="81" name="Shape 8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Char char="-"/>
            </a:pPr>
            <a:r>
              <a:rPr lang="en"/>
              <a:t>listen, speak, read, and write skillfully using leveled English</a:t>
            </a:r>
          </a:p>
          <a:p>
            <a:pPr marL="457200" lvl="0" indent="-228600" rtl="0">
              <a:spcBef>
                <a:spcPts val="0"/>
              </a:spcBef>
              <a:buChar char="-"/>
            </a:pPr>
            <a:r>
              <a:rPr lang="en"/>
              <a:t>have confidence when speaking alone, in a group, or during presentations</a:t>
            </a:r>
          </a:p>
          <a:p>
            <a:pPr marL="457200" lvl="0" indent="-228600" rtl="0">
              <a:spcBef>
                <a:spcPts val="0"/>
              </a:spcBef>
              <a:buChar char="-"/>
            </a:pPr>
            <a:r>
              <a:rPr lang="en"/>
              <a:t>show work with different sorts of media and technology (video, graphic, audio design and editing) as well as drawings, speaking, or other performances</a:t>
            </a:r>
          </a:p>
          <a:p>
            <a:pPr marL="457200" lvl="0" indent="-228600">
              <a:spcBef>
                <a:spcPts val="0"/>
              </a:spcBef>
              <a:buChar char="-"/>
            </a:pPr>
            <a:r>
              <a:rPr lang="en"/>
              <a:t>add on to teaming situations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98275" y="162000"/>
            <a:ext cx="8634000" cy="855599"/>
          </a:xfrm>
          <a:prstGeom prst="rect">
            <a:avLst/>
          </a:prstGeom>
        </p:spPr>
        <p:txBody>
          <a:bodyPr lIns="91425" tIns="91425" rIns="91425" bIns="91425" anchor="t" anchorCtr="0">
            <a:noAutofit/>
          </a:bodyPr>
          <a:lstStyle/>
          <a:p>
            <a:pPr rtl="0">
              <a:spcBef>
                <a:spcPts val="0"/>
              </a:spcBef>
              <a:buNone/>
            </a:pPr>
            <a:r>
              <a:rPr lang="en" sz="1800"/>
              <a:t>3. LEMA graduates will be </a:t>
            </a:r>
          </a:p>
          <a:p>
            <a:pPr>
              <a:spcBef>
                <a:spcPts val="0"/>
              </a:spcBef>
              <a:buNone/>
            </a:pPr>
            <a:r>
              <a:rPr lang="en" sz="2400"/>
              <a:t>RESPONSIBLE SELF DIRECTED INDIVIDUALS </a:t>
            </a:r>
            <a:r>
              <a:rPr lang="en" sz="1800"/>
              <a:t>who can...</a:t>
            </a:r>
          </a:p>
        </p:txBody>
      </p:sp>
      <p:sp>
        <p:nvSpPr>
          <p:cNvPr id="87" name="Shape 8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Char char="-"/>
            </a:pPr>
            <a:r>
              <a:rPr lang="en"/>
              <a:t>set enthusiastic and realistic careers, goals, and a secondary plan</a:t>
            </a:r>
          </a:p>
          <a:p>
            <a:pPr marL="457200" lvl="0" indent="-228600" rtl="0">
              <a:spcBef>
                <a:spcPts val="0"/>
              </a:spcBef>
              <a:buChar char="-"/>
            </a:pPr>
            <a:r>
              <a:rPr lang="en"/>
              <a:t>show appropriate time and organizational management, as well as study and work habits</a:t>
            </a:r>
          </a:p>
          <a:p>
            <a:pPr marL="457200" lvl="0" indent="-228600" rtl="0">
              <a:spcBef>
                <a:spcPts val="0"/>
              </a:spcBef>
              <a:buChar char="-"/>
            </a:pPr>
            <a:r>
              <a:rPr lang="en"/>
              <a:t>show self-discipline, determination, and enthusiasm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208000" y="181375"/>
            <a:ext cx="8624399" cy="836400"/>
          </a:xfrm>
          <a:prstGeom prst="rect">
            <a:avLst/>
          </a:prstGeom>
        </p:spPr>
        <p:txBody>
          <a:bodyPr lIns="91425" tIns="91425" rIns="91425" bIns="91425" anchor="t" anchorCtr="0">
            <a:noAutofit/>
          </a:bodyPr>
          <a:lstStyle/>
          <a:p>
            <a:pPr rtl="0">
              <a:spcBef>
                <a:spcPts val="0"/>
              </a:spcBef>
              <a:buNone/>
            </a:pPr>
            <a:r>
              <a:rPr lang="en" sz="1800"/>
              <a:t>4. LEMA graduates will be </a:t>
            </a:r>
          </a:p>
          <a:p>
            <a:pPr>
              <a:spcBef>
                <a:spcPts val="0"/>
              </a:spcBef>
              <a:buNone/>
            </a:pPr>
            <a:r>
              <a:rPr lang="en" sz="2400"/>
              <a:t>PRODUCTIVE COMMUNITY MEMBERS </a:t>
            </a:r>
            <a:r>
              <a:rPr lang="en" sz="1800"/>
              <a:t>who...</a:t>
            </a:r>
          </a:p>
        </p:txBody>
      </p:sp>
      <p:sp>
        <p:nvSpPr>
          <p:cNvPr id="93" name="Shape 9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Char char="-"/>
            </a:pPr>
            <a:r>
              <a:rPr lang="en"/>
              <a:t>complete 20 hours of community service </a:t>
            </a:r>
          </a:p>
          <a:p>
            <a:pPr marL="457200" lvl="0" indent="-228600" rtl="0">
              <a:spcBef>
                <a:spcPts val="0"/>
              </a:spcBef>
              <a:buChar char="-"/>
            </a:pPr>
            <a:r>
              <a:rPr lang="en"/>
              <a:t>show understanding of worldwide events and positions of other cultures</a:t>
            </a:r>
          </a:p>
          <a:p>
            <a:pPr marL="457200" lvl="0" indent="-228600" rtl="0">
              <a:spcBef>
                <a:spcPts val="0"/>
              </a:spcBef>
              <a:buChar char="-"/>
            </a:pPr>
            <a:r>
              <a:rPr lang="en"/>
              <a:t>keeps school and self honesty </a:t>
            </a:r>
          </a:p>
          <a:p>
            <a:pPr marL="457200" lvl="0" indent="-228600" rtl="0">
              <a:spcBef>
                <a:spcPts val="0"/>
              </a:spcBef>
              <a:buChar char="-"/>
            </a:pPr>
            <a:r>
              <a:rPr lang="en"/>
              <a:t>show support and awareness of personal heritage in diverse communities </a:t>
            </a:r>
          </a:p>
          <a:p>
            <a:pPr marL="457200" lvl="0" indent="-228600" rtl="0">
              <a:spcBef>
                <a:spcPts val="0"/>
              </a:spcBef>
              <a:buChar char="-"/>
            </a:pPr>
            <a:r>
              <a:rPr lang="en"/>
              <a:t>understand and join in school governing processes</a:t>
            </a:r>
          </a:p>
          <a:p>
            <a:pPr lvl="0">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159600" y="181375"/>
            <a:ext cx="8672699" cy="836400"/>
          </a:xfrm>
          <a:prstGeom prst="rect">
            <a:avLst/>
          </a:prstGeom>
        </p:spPr>
        <p:txBody>
          <a:bodyPr lIns="91425" tIns="91425" rIns="91425" bIns="91425" anchor="t" anchorCtr="0">
            <a:noAutofit/>
          </a:bodyPr>
          <a:lstStyle/>
          <a:p>
            <a:pPr rtl="0">
              <a:spcBef>
                <a:spcPts val="0"/>
              </a:spcBef>
              <a:buNone/>
            </a:pPr>
            <a:r>
              <a:rPr lang="en" sz="1800"/>
              <a:t>5. LEMA graduates will be </a:t>
            </a:r>
          </a:p>
          <a:p>
            <a:pPr>
              <a:spcBef>
                <a:spcPts val="0"/>
              </a:spcBef>
              <a:buNone/>
            </a:pPr>
            <a:r>
              <a:rPr lang="en" sz="2400"/>
              <a:t>MEDIA and TECHNOLOGY literate </a:t>
            </a:r>
            <a:r>
              <a:rPr lang="en" sz="1800"/>
              <a:t>who...</a:t>
            </a:r>
          </a:p>
        </p:txBody>
      </p:sp>
      <p:sp>
        <p:nvSpPr>
          <p:cNvPr id="99" name="Shape 9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Char char="-"/>
            </a:pPr>
            <a:r>
              <a:rPr lang="en"/>
              <a:t>are able to make, study, examine, and use information, media, and technology</a:t>
            </a:r>
          </a:p>
          <a:p>
            <a:pPr marL="457200" lvl="0" indent="-228600" rtl="0">
              <a:spcBef>
                <a:spcPts val="0"/>
              </a:spcBef>
              <a:buChar char="-"/>
            </a:pPr>
            <a:r>
              <a:rPr lang="en"/>
              <a:t>understand how and why media messages are built</a:t>
            </a:r>
          </a:p>
          <a:p>
            <a:pPr marL="457200" lvl="0" indent="-228600" rtl="0">
              <a:spcBef>
                <a:spcPts val="0"/>
              </a:spcBef>
              <a:buChar char="-"/>
            </a:pPr>
            <a:r>
              <a:rPr lang="en"/>
              <a:t>see how each person understands messages differently, how values and views are incorporated or left out, and how media impacts beliefs and behaviors</a:t>
            </a:r>
          </a:p>
          <a:p>
            <a:pPr marL="457200" lvl="0" indent="-228600" rtl="0">
              <a:spcBef>
                <a:spcPts val="0"/>
              </a:spcBef>
              <a:buChar char="-"/>
            </a:pPr>
            <a:r>
              <a:rPr lang="en"/>
              <a:t>understand and use appropriate media tools and customs</a:t>
            </a:r>
          </a:p>
          <a:p>
            <a:pPr marL="457200" lvl="0" indent="-228600">
              <a:spcBef>
                <a:spcPts val="0"/>
              </a:spcBef>
              <a:buChar char="-"/>
            </a:pPr>
            <a:r>
              <a:rPr lang="en"/>
              <a:t>use digital technology, communication, and web tools, and social networks to enter, control, examine, and create information to work well in an understanding economy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555600"/>
            <a:ext cx="2807999" cy="755699"/>
          </a:xfrm>
          <a:prstGeom prst="rect">
            <a:avLst/>
          </a:prstGeom>
        </p:spPr>
        <p:txBody>
          <a:bodyPr lIns="91425" tIns="91425" rIns="91425" bIns="91425" anchor="b" anchorCtr="0">
            <a:noAutofit/>
          </a:bodyPr>
          <a:lstStyle/>
          <a:p>
            <a:pPr>
              <a:spcBef>
                <a:spcPts val="0"/>
              </a:spcBef>
              <a:buNone/>
            </a:pPr>
            <a:r>
              <a:rPr lang="en"/>
              <a:t>Critical Thinkers</a:t>
            </a:r>
            <a:r>
              <a:rPr lang="en" sz="1800"/>
              <a:t> </a:t>
            </a:r>
          </a:p>
        </p:txBody>
      </p:sp>
      <p:sp>
        <p:nvSpPr>
          <p:cNvPr id="105" name="Shape 105"/>
          <p:cNvSpPr txBox="1">
            <a:spLocks noGrp="1"/>
          </p:cNvSpPr>
          <p:nvPr>
            <p:ph type="body" idx="1"/>
          </p:nvPr>
        </p:nvSpPr>
        <p:spPr>
          <a:xfrm>
            <a:off x="311700" y="1389600"/>
            <a:ext cx="2807999" cy="3179400"/>
          </a:xfrm>
          <a:prstGeom prst="rect">
            <a:avLst/>
          </a:prstGeom>
        </p:spPr>
        <p:txBody>
          <a:bodyPr lIns="91425" tIns="91425" rIns="91425" bIns="91425" anchor="t" anchorCtr="0">
            <a:noAutofit/>
          </a:bodyPr>
          <a:lstStyle/>
          <a:p>
            <a:pPr marL="457200" lvl="0" indent="-342900">
              <a:spcBef>
                <a:spcPts val="0"/>
              </a:spcBef>
              <a:buSzPct val="100000"/>
              <a:buChar char="-"/>
            </a:pPr>
            <a:r>
              <a:rPr lang="en" sz="1800"/>
              <a:t>In my AP English class, we practice critical thinking when we write essays and determine the arguments being made </a:t>
            </a:r>
          </a:p>
        </p:txBody>
      </p:sp>
    </p:spTree>
  </p:cSld>
  <p:clrMapOvr>
    <a:masterClrMapping/>
  </p:clrMapOvr>
  <p:transition spd="slow">
    <p:cut/>
  </p:transition>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On-screen Show (16:9)</PresentationFormat>
  <Paragraphs>52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Average</vt:lpstr>
      <vt:lpstr>Oswald</vt:lpstr>
      <vt:lpstr>slate</vt:lpstr>
      <vt:lpstr>LEMA Vision mission &amp; Student Learning Objectives (SLO)</vt:lpstr>
      <vt:lpstr>AT LEMA, </vt:lpstr>
      <vt:lpstr>Our Vision        Our Mission </vt:lpstr>
      <vt:lpstr>LEMA graduates will be  CRITICAL THINKERS who can... </vt:lpstr>
      <vt:lpstr>2. LEMA Graduates will be  EFFECTIVE COMMUNICATORS who can...</vt:lpstr>
      <vt:lpstr>3. LEMA graduates will be  RESPONSIBLE SELF DIRECTED INDIVIDUALS who can...</vt:lpstr>
      <vt:lpstr>4. LEMA graduates will be  PRODUCTIVE COMMUNITY MEMBERS who...</vt:lpstr>
      <vt:lpstr>5. LEMA graduates will be  MEDIA and TECHNOLOGY literate who...</vt:lpstr>
      <vt:lpstr>Critical Thinkers </vt:lpstr>
      <vt:lpstr>Effective Communicators</vt:lpstr>
      <vt:lpstr>Self Directed Individuals</vt:lpstr>
      <vt:lpstr>Productive Community Members </vt:lpstr>
      <vt:lpstr>Media &amp; Technology Literate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LEMA Vision mission &amp; Student Learning Objectives (SLO)</dc:title>
  <dc:creator>BBK</dc:creator>
  <cp:lastModifiedBy>Beth Kennedy</cp:lastModifiedBy>
  <cp:revision>1</cp:revision>
  <dcterms:modified xsi:type="dcterms:W3CDTF">2015-10-18T12:21:26Z</dcterms:modified>
</cp:coreProperties>
</file>