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embeddedFontLst>
    <p:embeddedFont>
      <p:font typeface="Roboto" panose="020B0604020202020204" charset="0"/>
      <p:regular r:id="rId16"/>
      <p:bold r:id="rId17"/>
      <p:italic r:id="rId18"/>
      <p:boldItalic r:id="rId19"/>
    </p:embeddedFont>
    <p:embeddedFont>
      <p:font typeface="Cambria" panose="02040503050406030204" pitchFamily="18" charset="0"/>
      <p:regular r:id="rId20"/>
      <p:bold r:id="rId21"/>
      <p:italic r:id="rId22"/>
      <p:boldItalic r:id="rId23"/>
    </p:embeddedFont>
    <p:embeddedFont>
      <p:font typeface="Roboto Slab" panose="020B0604020202020204" charset="0"/>
      <p:regular r:id="rId24"/>
      <p:bold r:id="rId25"/>
    </p:embeddedFont>
  </p:embeddedFontLst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6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9.fntdata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8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7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3077758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743940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981407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132073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528194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12401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46052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081659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634570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365640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41757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626700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75640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9740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1524800" y="672605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0" name="Shape 10"/>
          <p:cNvSpPr/>
          <p:nvPr/>
        </p:nvSpPr>
        <p:spPr>
          <a:xfrm rot="10800000">
            <a:off x="6537562" y="3342925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/>
            <a:headEnd type="none" w="med" len="med"/>
            <a:tailEnd type="none" w="med" len="med"/>
          </a:ln>
        </p:spPr>
      </p:sp>
      <p:cxnSp>
        <p:nvCxnSpPr>
          <p:cNvPr id="11" name="Shape 11"/>
          <p:cNvCxnSpPr/>
          <p:nvPr/>
        </p:nvCxnSpPr>
        <p:spPr>
          <a:xfrm>
            <a:off x="4359601" y="2817463"/>
            <a:ext cx="424799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680301" y="1188925"/>
            <a:ext cx="5783400" cy="14573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000"/>
            </a:lvl1pPr>
            <a:lvl2pPr algn="ctr">
              <a:spcBef>
                <a:spcPts val="0"/>
              </a:spcBef>
              <a:buSzPct val="100000"/>
              <a:defRPr sz="4000"/>
            </a:lvl2pPr>
            <a:lvl3pPr algn="ctr">
              <a:spcBef>
                <a:spcPts val="0"/>
              </a:spcBef>
              <a:buSzPct val="100000"/>
              <a:defRPr sz="4000"/>
            </a:lvl3pPr>
            <a:lvl4pPr algn="ctr">
              <a:spcBef>
                <a:spcPts val="0"/>
              </a:spcBef>
              <a:buSzPct val="100000"/>
              <a:defRPr sz="4000"/>
            </a:lvl4pPr>
            <a:lvl5pPr algn="ctr">
              <a:spcBef>
                <a:spcPts val="0"/>
              </a:spcBef>
              <a:buSzPct val="100000"/>
              <a:defRPr sz="4000"/>
            </a:lvl5pPr>
            <a:lvl6pPr algn="ctr">
              <a:spcBef>
                <a:spcPts val="0"/>
              </a:spcBef>
              <a:buSzPct val="100000"/>
              <a:defRPr sz="4000"/>
            </a:lvl6pPr>
            <a:lvl7pPr algn="ctr">
              <a:spcBef>
                <a:spcPts val="0"/>
              </a:spcBef>
              <a:buSzPct val="100000"/>
              <a:defRPr sz="4000"/>
            </a:lvl7pPr>
            <a:lvl8pPr algn="ctr">
              <a:spcBef>
                <a:spcPts val="0"/>
              </a:spcBef>
              <a:buSzPct val="100000"/>
              <a:defRPr sz="4000"/>
            </a:lvl8pPr>
            <a:lvl9pPr algn="ctr">
              <a:spcBef>
                <a:spcPts val="0"/>
              </a:spcBef>
              <a:buSzPct val="100000"/>
              <a:defRPr sz="40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680301" y="3049450"/>
            <a:ext cx="5783400" cy="909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150" y="5076825"/>
            <a:ext cx="9143699" cy="665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387900" y="1152450"/>
            <a:ext cx="8368200" cy="15383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1pPr>
            <a:lvl2pPr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2pPr>
            <a:lvl3pPr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3pPr>
            <a:lvl4pPr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4pPr>
            <a:lvl5pPr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5pPr>
            <a:lvl6pPr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6pPr>
            <a:lvl7pPr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7pPr>
            <a:lvl8pPr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8pPr>
            <a:lvl9pPr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387900" y="2919450"/>
            <a:ext cx="8368200" cy="1071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defRPr/>
            </a:lvl1pPr>
            <a:lvl2pPr algn="ctr">
              <a:spcBef>
                <a:spcPts val="0"/>
              </a:spcBef>
              <a:defRPr/>
            </a:lvl2pPr>
            <a:lvl3pPr algn="ctr">
              <a:spcBef>
                <a:spcPts val="0"/>
              </a:spcBef>
              <a:defRPr/>
            </a:lvl3pPr>
            <a:lvl4pPr algn="ctr">
              <a:spcBef>
                <a:spcPts val="0"/>
              </a:spcBef>
              <a:defRPr/>
            </a:lvl4pPr>
            <a:lvl5pPr algn="ctr">
              <a:spcBef>
                <a:spcPts val="0"/>
              </a:spcBef>
              <a:defRPr/>
            </a:lvl5pPr>
            <a:lvl6pPr algn="ctr">
              <a:spcBef>
                <a:spcPts val="0"/>
              </a:spcBef>
              <a:defRPr/>
            </a:lvl6pPr>
            <a:lvl7pPr algn="ctr">
              <a:spcBef>
                <a:spcPts val="0"/>
              </a:spcBef>
              <a:defRPr/>
            </a:lvl7pPr>
            <a:lvl8pPr algn="ctr">
              <a:spcBef>
                <a:spcPts val="0"/>
              </a:spcBef>
              <a:defRPr/>
            </a:lvl8pPr>
            <a:lvl9pPr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hape 16"/>
          <p:cNvCxnSpPr/>
          <p:nvPr/>
        </p:nvCxnSpPr>
        <p:spPr>
          <a:xfrm>
            <a:off x="4359601" y="2817463"/>
            <a:ext cx="424799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hape 20"/>
          <p:cNvCxnSpPr/>
          <p:nvPr/>
        </p:nvCxnSpPr>
        <p:spPr>
          <a:xfrm>
            <a:off x="492562" y="1260283"/>
            <a:ext cx="424799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0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8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hape 25"/>
          <p:cNvCxnSpPr/>
          <p:nvPr/>
        </p:nvCxnSpPr>
        <p:spPr>
          <a:xfrm>
            <a:off x="492562" y="1260283"/>
            <a:ext cx="424799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0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3999899" cy="30788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2"/>
          </p:nvPr>
        </p:nvSpPr>
        <p:spPr>
          <a:xfrm>
            <a:off x="4756200" y="1489825"/>
            <a:ext cx="3999899" cy="30788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0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Shape 34"/>
          <p:cNvCxnSpPr/>
          <p:nvPr/>
        </p:nvCxnSpPr>
        <p:spPr>
          <a:xfrm>
            <a:off x="489218" y="1412276"/>
            <a:ext cx="3315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387900" y="555600"/>
            <a:ext cx="2807999" cy="755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SzPct val="100000"/>
              <a:defRPr sz="2400"/>
            </a:lvl1pPr>
            <a:lvl2pPr>
              <a:spcBef>
                <a:spcPts val="0"/>
              </a:spcBef>
              <a:buSzPct val="100000"/>
              <a:defRPr sz="2400"/>
            </a:lvl2pPr>
            <a:lvl3pPr>
              <a:spcBef>
                <a:spcPts val="0"/>
              </a:spcBef>
              <a:buSzPct val="100000"/>
              <a:defRPr sz="2400"/>
            </a:lvl3pPr>
            <a:lvl4pPr>
              <a:spcBef>
                <a:spcPts val="0"/>
              </a:spcBef>
              <a:buSzPct val="100000"/>
              <a:defRPr sz="2400"/>
            </a:lvl4pPr>
            <a:lvl5pPr>
              <a:spcBef>
                <a:spcPts val="0"/>
              </a:spcBef>
              <a:buSzPct val="100000"/>
              <a:defRPr sz="2400"/>
            </a:lvl5pPr>
            <a:lvl6pPr>
              <a:spcBef>
                <a:spcPts val="0"/>
              </a:spcBef>
              <a:buSzPct val="100000"/>
              <a:defRPr sz="2400"/>
            </a:lvl6pPr>
            <a:lvl7pPr>
              <a:spcBef>
                <a:spcPts val="0"/>
              </a:spcBef>
              <a:buSzPct val="100000"/>
              <a:defRPr sz="2400"/>
            </a:lvl7pPr>
            <a:lvl8pPr>
              <a:spcBef>
                <a:spcPts val="0"/>
              </a:spcBef>
              <a:buSzPct val="100000"/>
              <a:defRPr sz="2400"/>
            </a:lvl8pPr>
            <a:lvl9pPr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387900" y="1594025"/>
            <a:ext cx="2807999" cy="2681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2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SzPct val="100000"/>
              <a:defRPr sz="4800"/>
            </a:lvl1pPr>
            <a:lvl2pPr>
              <a:spcBef>
                <a:spcPts val="0"/>
              </a:spcBef>
              <a:buSzPct val="100000"/>
              <a:defRPr sz="4800"/>
            </a:lvl2pPr>
            <a:lvl3pPr>
              <a:spcBef>
                <a:spcPts val="0"/>
              </a:spcBef>
              <a:buSzPct val="100000"/>
              <a:defRPr sz="4800"/>
            </a:lvl3pPr>
            <a:lvl4pPr>
              <a:spcBef>
                <a:spcPts val="0"/>
              </a:spcBef>
              <a:buSzPct val="100000"/>
              <a:defRPr sz="4800"/>
            </a:lvl4pPr>
            <a:lvl5pPr>
              <a:spcBef>
                <a:spcPts val="0"/>
              </a:spcBef>
              <a:buSzPct val="100000"/>
              <a:defRPr sz="4800"/>
            </a:lvl5pPr>
            <a:lvl6pPr>
              <a:spcBef>
                <a:spcPts val="0"/>
              </a:spcBef>
              <a:buSzPct val="100000"/>
              <a:defRPr sz="4800"/>
            </a:lvl6pPr>
            <a:lvl7pPr>
              <a:spcBef>
                <a:spcPts val="0"/>
              </a:spcBef>
              <a:buSzPct val="100000"/>
              <a:defRPr sz="4800"/>
            </a:lvl7pPr>
            <a:lvl8pPr>
              <a:spcBef>
                <a:spcPts val="0"/>
              </a:spcBef>
              <a:buSzPct val="100000"/>
              <a:defRPr sz="4800"/>
            </a:lvl8pPr>
            <a:lvl9pPr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4572000" y="-75"/>
            <a:ext cx="4572000" cy="51434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43" name="Shape 43"/>
          <p:cNvCxnSpPr/>
          <p:nvPr/>
        </p:nvCxnSpPr>
        <p:spPr>
          <a:xfrm>
            <a:off x="5029675" y="4495503"/>
            <a:ext cx="540899" cy="0"/>
          </a:xfrm>
          <a:prstGeom prst="straightConnector1">
            <a:avLst/>
          </a:prstGeom>
          <a:noFill/>
          <a:ln w="38100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265500" y="1209075"/>
            <a:ext cx="4045199" cy="15062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3800"/>
            </a:lvl1pPr>
            <a:lvl2pPr algn="ctr">
              <a:spcBef>
                <a:spcPts val="0"/>
              </a:spcBef>
              <a:buSzPct val="100000"/>
              <a:defRPr sz="3800"/>
            </a:lvl2pPr>
            <a:lvl3pPr algn="ctr">
              <a:spcBef>
                <a:spcPts val="0"/>
              </a:spcBef>
              <a:buSzPct val="100000"/>
              <a:defRPr sz="3800"/>
            </a:lvl3pPr>
            <a:lvl4pPr algn="ctr">
              <a:spcBef>
                <a:spcPts val="0"/>
              </a:spcBef>
              <a:buSzPct val="100000"/>
              <a:defRPr sz="3800"/>
            </a:lvl4pPr>
            <a:lvl5pPr algn="ctr">
              <a:spcBef>
                <a:spcPts val="0"/>
              </a:spcBef>
              <a:buSzPct val="100000"/>
              <a:defRPr sz="3800"/>
            </a:lvl5pPr>
            <a:lvl6pPr algn="ctr">
              <a:spcBef>
                <a:spcPts val="0"/>
              </a:spcBef>
              <a:buSzPct val="100000"/>
              <a:defRPr sz="3800"/>
            </a:lvl6pPr>
            <a:lvl7pPr algn="ctr">
              <a:spcBef>
                <a:spcPts val="0"/>
              </a:spcBef>
              <a:buSzPct val="100000"/>
              <a:defRPr sz="3800"/>
            </a:lvl7pPr>
            <a:lvl8pPr algn="ctr">
              <a:spcBef>
                <a:spcPts val="0"/>
              </a:spcBef>
              <a:buSzPct val="100000"/>
              <a:defRPr sz="3800"/>
            </a:lvl8pPr>
            <a:lvl9pPr algn="ctr">
              <a:spcBef>
                <a:spcPts val="0"/>
              </a:spcBef>
              <a:buSzPct val="100000"/>
              <a:defRPr sz="3800"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ubTitle" idx="1"/>
          </p:nvPr>
        </p:nvSpPr>
        <p:spPr>
          <a:xfrm>
            <a:off x="265500" y="2769000"/>
            <a:ext cx="4045199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319500" y="4233725"/>
            <a:ext cx="5998800" cy="5987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  <a:buFont typeface="Roboto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  <a:endParaRPr lang="en" sz="1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ctrTitle"/>
          </p:nvPr>
        </p:nvSpPr>
        <p:spPr>
          <a:xfrm>
            <a:off x="1680301" y="1188925"/>
            <a:ext cx="5783400" cy="14573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000"/>
              <a:t>LEMA’S VISION FOR  CONQUERING OBJECTIVES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subTitle" idx="1"/>
          </p:nvPr>
        </p:nvSpPr>
        <p:spPr>
          <a:xfrm>
            <a:off x="1756501" y="3125650"/>
            <a:ext cx="5783400" cy="90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Competencies for the 21st Century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265500" y="1209075"/>
            <a:ext cx="4045199" cy="15062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ERWC</a:t>
            </a:r>
          </a:p>
        </p:txBody>
      </p:sp>
      <p:sp>
        <p:nvSpPr>
          <p:cNvPr id="121" name="Shape 121"/>
          <p:cNvSpPr txBox="1">
            <a:spLocks noGrp="1"/>
          </p:cNvSpPr>
          <p:nvPr>
            <p:ph type="subTitle" idx="1"/>
          </p:nvPr>
        </p:nvSpPr>
        <p:spPr>
          <a:xfrm>
            <a:off x="265500" y="2769000"/>
            <a:ext cx="4045199" cy="1345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l">
              <a:spcBef>
                <a:spcPts val="0"/>
              </a:spcBef>
              <a:buNone/>
            </a:pPr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457200" lvl="0" indent="-228600">
              <a:spcBef>
                <a:spcPts val="0"/>
              </a:spcBef>
              <a:buClr>
                <a:srgbClr val="FFFFFF"/>
              </a:buClr>
            </a:pPr>
            <a:r>
              <a:rPr lang="en">
                <a:solidFill>
                  <a:srgbClr val="93C47D"/>
                </a:solidFill>
              </a:rPr>
              <a:t>Graduates at LEMA HS practice and master critical thinking In class and the real world.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265500" y="1209075"/>
            <a:ext cx="4045199" cy="15062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Senior Seminar </a:t>
            </a:r>
          </a:p>
        </p:txBody>
      </p:sp>
      <p:sp>
        <p:nvSpPr>
          <p:cNvPr id="128" name="Shape 128"/>
          <p:cNvSpPr txBox="1">
            <a:spLocks noGrp="1"/>
          </p:cNvSpPr>
          <p:nvPr>
            <p:ph type="subTitle" idx="1"/>
          </p:nvPr>
        </p:nvSpPr>
        <p:spPr>
          <a:xfrm>
            <a:off x="265500" y="2769000"/>
            <a:ext cx="4045199" cy="1345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Effective Communicators</a:t>
            </a:r>
          </a:p>
        </p:txBody>
      </p:sp>
      <p:sp>
        <p:nvSpPr>
          <p:cNvPr id="129" name="Shape 12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lr>
                <a:srgbClr val="FFFFFF"/>
              </a:buClr>
            </a:pPr>
            <a:r>
              <a:rPr lang="en">
                <a:solidFill>
                  <a:srgbClr val="93C47D"/>
                </a:solidFill>
              </a:rPr>
              <a:t>Graduates at LEMA HS practice communication skills with each other.</a:t>
            </a:r>
          </a:p>
          <a:p>
            <a:pPr marL="457200" lvl="0" indent="-228600">
              <a:spcBef>
                <a:spcPts val="0"/>
              </a:spcBef>
              <a:buClr>
                <a:srgbClr val="FFFFFF"/>
              </a:buClr>
            </a:pPr>
            <a:r>
              <a:rPr lang="en">
                <a:solidFill>
                  <a:srgbClr val="93C47D"/>
                </a:solidFill>
              </a:rPr>
              <a:t>Group demonstrations are used to bring students together and discuss class situations  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265500" y="1209075"/>
            <a:ext cx="4045199" cy="15062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ERWC</a:t>
            </a:r>
          </a:p>
        </p:txBody>
      </p:sp>
      <p:sp>
        <p:nvSpPr>
          <p:cNvPr id="135" name="Shape 135"/>
          <p:cNvSpPr txBox="1">
            <a:spLocks noGrp="1"/>
          </p:cNvSpPr>
          <p:nvPr>
            <p:ph type="subTitle" idx="1"/>
          </p:nvPr>
        </p:nvSpPr>
        <p:spPr>
          <a:xfrm>
            <a:off x="265500" y="2769000"/>
            <a:ext cx="4045199" cy="1345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lr>
                <a:srgbClr val="FFFFFF"/>
              </a:buClr>
            </a:pPr>
            <a:r>
              <a:rPr lang="en">
                <a:solidFill>
                  <a:srgbClr val="93C47D"/>
                </a:solidFill>
              </a:rPr>
              <a:t>Graduates at LEMA HS are self directed to completing responsibilities.</a:t>
            </a:r>
          </a:p>
          <a:p>
            <a:pPr marL="457200" lvl="0" indent="-228600">
              <a:spcBef>
                <a:spcPts val="0"/>
              </a:spcBef>
              <a:buClr>
                <a:srgbClr val="FFFFFF"/>
              </a:buClr>
            </a:pPr>
            <a:r>
              <a:rPr lang="en">
                <a:solidFill>
                  <a:srgbClr val="93C47D"/>
                </a:solidFill>
              </a:rPr>
              <a:t>Students are given work and expected to know when its done.  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>
            <a:off x="265500" y="1209075"/>
            <a:ext cx="4045199" cy="15062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Leadership </a:t>
            </a:r>
          </a:p>
        </p:txBody>
      </p:sp>
      <p:sp>
        <p:nvSpPr>
          <p:cNvPr id="142" name="Shape 142"/>
          <p:cNvSpPr txBox="1">
            <a:spLocks noGrp="1"/>
          </p:cNvSpPr>
          <p:nvPr>
            <p:ph type="subTitle" idx="1"/>
          </p:nvPr>
        </p:nvSpPr>
        <p:spPr>
          <a:xfrm>
            <a:off x="265500" y="2769000"/>
            <a:ext cx="4045199" cy="1345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3" name="Shape 1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solidFill>
                  <a:srgbClr val="93C47D"/>
                </a:solidFill>
              </a:rPr>
              <a:t>Graduates at LEMA HS learn and teach their community how to become leader. 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0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Here at LEMA HS 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8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lr>
                <a:srgbClr val="6D9EEB"/>
              </a:buClr>
            </a:pPr>
            <a:r>
              <a:rPr lang="en">
                <a:solidFill>
                  <a:srgbClr val="FFFFFF"/>
                </a:solidFill>
              </a:rPr>
              <a:t>OUR VALUES..</a:t>
            </a:r>
          </a:p>
          <a:p>
            <a:pPr marL="457200" lvl="0" indent="-228600" rtl="0">
              <a:spcBef>
                <a:spcPts val="0"/>
              </a:spcBef>
              <a:buClr>
                <a:srgbClr val="6D9EEB"/>
              </a:buClr>
              <a:buFont typeface="Times New Roman"/>
            </a:pPr>
            <a:r>
              <a:rPr lang="en">
                <a:solidFill>
                  <a:schemeClr val="accent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Critical thinkers and student with high expectation for themselfs are valued at LEMA High School</a:t>
            </a:r>
            <a:r>
              <a:rPr lang="en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  <a:p>
            <a:pPr marL="457200" lvl="0" indent="-228600" rtl="0">
              <a:spcBef>
                <a:spcPts val="0"/>
              </a:spcBef>
              <a:buClr>
                <a:srgbClr val="6D9EEB"/>
              </a:buClr>
              <a:buFont typeface="Times New Roman"/>
            </a:pPr>
            <a:r>
              <a:rPr lang="en">
                <a:solidFill>
                  <a:schemeClr val="accent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Teacher providing the essential tools that are in demand, such as employment and a everyday college experience are really valued. Students need to be ready for 21st Century</a:t>
            </a:r>
            <a:r>
              <a:rPr lang="en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  <a:p>
            <a:pPr marL="457200" lvl="0" indent="-228600" rtl="0">
              <a:spcBef>
                <a:spcPts val="0"/>
              </a:spcBef>
              <a:buClr>
                <a:srgbClr val="6D9EEB"/>
              </a:buClr>
            </a:pPr>
            <a:r>
              <a:rPr lang="en">
                <a:solidFill>
                  <a:schemeClr val="accent5"/>
                </a:solidFill>
              </a:rPr>
              <a:t>  </a:t>
            </a:r>
            <a:r>
              <a:rPr lang="en">
                <a:solidFill>
                  <a:schemeClr val="accent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Parents and family members are encouraged to contribute and participate in their children's education 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387900" y="480150"/>
            <a:ext cx="8368200" cy="6860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Our Mission 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3999899" cy="30788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6AA84F"/>
              </a:buClr>
              <a:buSzPct val="100000"/>
              <a:buFont typeface="Cambria"/>
            </a:pPr>
            <a:r>
              <a:rPr lang="en" sz="18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OUR VISION:</a:t>
            </a:r>
          </a:p>
          <a:p>
            <a:pPr marL="457200" lvl="0" indent="-228600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6AA84F"/>
              </a:buClr>
              <a:buSzPct val="100000"/>
              <a:buFont typeface="Cambria"/>
            </a:pPr>
            <a:r>
              <a:rPr lang="en" sz="1800">
                <a:solidFill>
                  <a:srgbClr val="6AA84F"/>
                </a:solidFill>
                <a:latin typeface="Cambria"/>
                <a:ea typeface="Cambria"/>
                <a:cs typeface="Cambria"/>
                <a:sym typeface="Cambria"/>
              </a:rPr>
              <a:t>Here at LEMA HS graduates are educated to become critical thinkers, driving them towards excellence.</a:t>
            </a:r>
          </a:p>
          <a:p>
            <a:pPr marL="457200" lvl="0" indent="-228600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Font typeface="Cambria"/>
            </a:pPr>
            <a:r>
              <a:rPr lang="en" sz="18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Using Culture and sympathy to support our students with their responsibility.</a:t>
            </a:r>
            <a:r>
              <a:rPr lang="en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   </a:t>
            </a:r>
          </a:p>
          <a:p>
            <a:pPr lvl="0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</p:txBody>
      </p:sp>
      <p:sp>
        <p:nvSpPr>
          <p:cNvPr id="73" name="Shape 73"/>
          <p:cNvSpPr txBox="1">
            <a:spLocks noGrp="1"/>
          </p:cNvSpPr>
          <p:nvPr>
            <p:ph type="body" idx="2"/>
          </p:nvPr>
        </p:nvSpPr>
        <p:spPr>
          <a:xfrm>
            <a:off x="4756200" y="1644775"/>
            <a:ext cx="3999899" cy="30788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lr>
                <a:srgbClr val="6AA84F"/>
              </a:buClr>
              <a:buSzPct val="100000"/>
              <a:buFont typeface="Cambria"/>
            </a:pPr>
            <a:r>
              <a:rPr lang="en" sz="1800">
                <a:latin typeface="Cambria"/>
                <a:ea typeface="Cambria"/>
                <a:cs typeface="Cambria"/>
                <a:sym typeface="Cambria"/>
              </a:rPr>
              <a:t>OUR MISSION 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Cambria"/>
            </a:pPr>
            <a:r>
              <a:rPr lang="en" sz="18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To prepare students for University and community college level work, understanding the media arts and what part technology plays in their life.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Cambria"/>
            </a:pPr>
            <a:r>
              <a:rPr lang="en" sz="18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To use collaboration as a skill to build knowledge and solve  problems.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265500" y="1209075"/>
            <a:ext cx="4045199" cy="15062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Graduates Will Be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lr>
                <a:srgbClr val="6D9EEB"/>
              </a:buClr>
              <a:buFont typeface="Cambria"/>
            </a:pPr>
            <a:r>
              <a:rPr lang="en">
                <a:solidFill>
                  <a:srgbClr val="6AA84F"/>
                </a:solidFill>
                <a:latin typeface="Cambria"/>
                <a:ea typeface="Cambria"/>
                <a:cs typeface="Cambria"/>
                <a:sym typeface="Cambria"/>
              </a:rPr>
              <a:t>Graduates will solve problems and create hypothesis threw artistic presentation.</a:t>
            </a:r>
          </a:p>
          <a:p>
            <a:pPr marL="457200" lvl="0" indent="-228600" rtl="0">
              <a:spcBef>
                <a:spcPts val="0"/>
              </a:spcBef>
              <a:buClr>
                <a:srgbClr val="6D9EEB"/>
              </a:buClr>
              <a:buFont typeface="Cambria"/>
            </a:pPr>
            <a:r>
              <a:rPr lang="en">
                <a:latin typeface="Cambria"/>
                <a:ea typeface="Cambria"/>
                <a:cs typeface="Cambria"/>
                <a:sym typeface="Cambria"/>
              </a:rPr>
              <a:t>Make opinions on facts that the student can defend, with her/his opinion.  </a:t>
            </a:r>
          </a:p>
          <a:p>
            <a:pPr marL="457200" lvl="0" indent="-228600">
              <a:spcBef>
                <a:spcPts val="0"/>
              </a:spcBef>
              <a:buClr>
                <a:srgbClr val="6D9EEB"/>
              </a:buClr>
              <a:buFont typeface="Cambria"/>
            </a:pPr>
            <a:r>
              <a:rPr lang="en">
                <a:latin typeface="Cambria"/>
                <a:ea typeface="Cambria"/>
                <a:cs typeface="Cambria"/>
                <a:sym typeface="Cambria"/>
              </a:rPr>
              <a:t>Use feedback to improve her/his performance.</a:t>
            </a:r>
          </a:p>
        </p:txBody>
      </p:sp>
      <p:sp>
        <p:nvSpPr>
          <p:cNvPr id="80" name="Shape 80"/>
          <p:cNvSpPr txBox="1">
            <a:spLocks noGrp="1"/>
          </p:cNvSpPr>
          <p:nvPr>
            <p:ph type="subTitle" idx="2"/>
          </p:nvPr>
        </p:nvSpPr>
        <p:spPr>
          <a:xfrm>
            <a:off x="265500" y="2769000"/>
            <a:ext cx="4045199" cy="1345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solidFill>
                  <a:srgbClr val="6AA84F"/>
                </a:solidFill>
                <a:latin typeface="Cambria"/>
                <a:ea typeface="Cambria"/>
                <a:cs typeface="Cambria"/>
                <a:sym typeface="Cambria"/>
              </a:rPr>
              <a:t>Critical Thinkers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265500" y="1209075"/>
            <a:ext cx="4045199" cy="15062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Graduates Will Be</a:t>
            </a:r>
          </a:p>
        </p:txBody>
      </p:sp>
      <p:sp>
        <p:nvSpPr>
          <p:cNvPr id="86" name="Shape 86"/>
          <p:cNvSpPr txBox="1">
            <a:spLocks noGrp="1"/>
          </p:cNvSpPr>
          <p:nvPr>
            <p:ph type="subTitle" idx="1"/>
          </p:nvPr>
        </p:nvSpPr>
        <p:spPr>
          <a:xfrm>
            <a:off x="265500" y="2769000"/>
            <a:ext cx="4045199" cy="1345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Cambria"/>
                <a:ea typeface="Cambria"/>
                <a:cs typeface="Cambria"/>
                <a:sym typeface="Cambria"/>
              </a:rPr>
              <a:t>Effective Communicators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lr>
                <a:srgbClr val="6AA84F"/>
              </a:buClr>
            </a:pPr>
            <a:r>
              <a:rPr lang="en">
                <a:solidFill>
                  <a:srgbClr val="6AA84F"/>
                </a:solidFill>
              </a:rPr>
              <a:t>Graduates will use standard english to read and speak proficiently.</a:t>
            </a:r>
          </a:p>
          <a:p>
            <a:pPr marL="457200" lvl="0" indent="-228600" rtl="0">
              <a:spcBef>
                <a:spcPts val="0"/>
              </a:spcBef>
              <a:buClr>
                <a:srgbClr val="6AA84F"/>
              </a:buClr>
            </a:pPr>
            <a:r>
              <a:rPr lang="en">
                <a:solidFill>
                  <a:srgbClr val="6AA84F"/>
                </a:solidFill>
              </a:rPr>
              <a:t>Graduates will be able to work with groups to make oral presentations.</a:t>
            </a:r>
          </a:p>
          <a:p>
            <a:pPr marL="457200" lvl="0" indent="-228600">
              <a:spcBef>
                <a:spcPts val="0"/>
              </a:spcBef>
              <a:buClr>
                <a:srgbClr val="6AA84F"/>
              </a:buClr>
            </a:pPr>
            <a:r>
              <a:rPr lang="en"/>
              <a:t>Using different types of media to produce work for a variety of classes.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265500" y="1209075"/>
            <a:ext cx="4045199" cy="15062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Graduates Will Be</a:t>
            </a:r>
          </a:p>
        </p:txBody>
      </p:sp>
      <p:sp>
        <p:nvSpPr>
          <p:cNvPr id="93" name="Shape 93"/>
          <p:cNvSpPr txBox="1">
            <a:spLocks noGrp="1"/>
          </p:cNvSpPr>
          <p:nvPr>
            <p:ph type="subTitle" idx="1"/>
          </p:nvPr>
        </p:nvSpPr>
        <p:spPr>
          <a:xfrm>
            <a:off x="265500" y="2769000"/>
            <a:ext cx="4045199" cy="1345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Cambria"/>
                <a:ea typeface="Cambria"/>
                <a:cs typeface="Cambria"/>
                <a:sym typeface="Cambria"/>
              </a:rPr>
              <a:t>Responsible, Self Directed 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lr>
                <a:srgbClr val="6AA84F"/>
              </a:buClr>
            </a:pPr>
            <a:r>
              <a:rPr lang="en">
                <a:solidFill>
                  <a:srgbClr val="6AA84F"/>
                </a:solidFill>
              </a:rPr>
              <a:t>Graduates will set realistic goals with a educated  second plan. 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Study on work habits and manage and organize your time.</a:t>
            </a:r>
          </a:p>
          <a:p>
            <a:pPr marL="457200" lvl="0" indent="-228600" rtl="0">
              <a:spcBef>
                <a:spcPts val="0"/>
              </a:spcBef>
              <a:buClr>
                <a:srgbClr val="6AA84F"/>
              </a:buClr>
            </a:pPr>
            <a:r>
              <a:rPr lang="en">
                <a:solidFill>
                  <a:srgbClr val="93C47D"/>
                </a:solidFill>
              </a:rPr>
              <a:t>Graduates will demonstrate self-discipline.</a:t>
            </a:r>
            <a:r>
              <a:rPr lang="en"/>
              <a:t> 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265500" y="1209075"/>
            <a:ext cx="4045199" cy="15062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Graduates Will Be </a:t>
            </a:r>
          </a:p>
        </p:txBody>
      </p:sp>
      <p:sp>
        <p:nvSpPr>
          <p:cNvPr id="100" name="Shape 100"/>
          <p:cNvSpPr txBox="1">
            <a:spLocks noGrp="1"/>
          </p:cNvSpPr>
          <p:nvPr>
            <p:ph type="subTitle" idx="1"/>
          </p:nvPr>
        </p:nvSpPr>
        <p:spPr>
          <a:xfrm>
            <a:off x="265500" y="2769000"/>
            <a:ext cx="4045199" cy="1345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Cambria"/>
                <a:ea typeface="Cambria"/>
                <a:cs typeface="Cambria"/>
                <a:sym typeface="Cambria"/>
              </a:rPr>
              <a:t>Productive Community Members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lr>
                <a:srgbClr val="6AA84F"/>
              </a:buClr>
            </a:pPr>
            <a:r>
              <a:rPr lang="en">
                <a:solidFill>
                  <a:srgbClr val="6AA84F"/>
                </a:solidFill>
              </a:rPr>
              <a:t>Graduates will complete 20 hours of community service</a:t>
            </a:r>
            <a:r>
              <a:rPr lang="en">
                <a:solidFill>
                  <a:srgbClr val="93C47D"/>
                </a:solidFill>
              </a:rPr>
              <a:t>.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Will have knowledge of global events and views of others cultures.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Atain personal honesty.</a:t>
            </a:r>
          </a:p>
          <a:p>
            <a:pPr marL="457200" lvl="0" indent="-228600" rtl="0">
              <a:spcBef>
                <a:spcPts val="0"/>
              </a:spcBef>
              <a:buClr>
                <a:srgbClr val="6AA84F"/>
              </a:buClr>
            </a:pPr>
            <a:r>
              <a:rPr lang="en">
                <a:solidFill>
                  <a:srgbClr val="6AA84F"/>
                </a:solidFill>
              </a:rPr>
              <a:t>Graduates will respect personal heritage in our mixed community. 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Participates in the schools decisions and needs.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  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265500" y="1209075"/>
            <a:ext cx="4045199" cy="15062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Graduates Will Be</a:t>
            </a:r>
          </a:p>
        </p:txBody>
      </p:sp>
      <p:sp>
        <p:nvSpPr>
          <p:cNvPr id="107" name="Shape 107"/>
          <p:cNvSpPr txBox="1">
            <a:spLocks noGrp="1"/>
          </p:cNvSpPr>
          <p:nvPr>
            <p:ph type="subTitle" idx="1"/>
          </p:nvPr>
        </p:nvSpPr>
        <p:spPr>
          <a:xfrm>
            <a:off x="265500" y="2769000"/>
            <a:ext cx="4045199" cy="1345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Cambria"/>
                <a:ea typeface="Cambria"/>
                <a:cs typeface="Cambria"/>
                <a:sym typeface="Cambria"/>
              </a:rPr>
              <a:t>Media And Technology Literate</a:t>
            </a:r>
            <a:r>
              <a:rPr lang="en"/>
              <a:t> </a:t>
            </a:r>
          </a:p>
        </p:txBody>
      </p:sp>
      <p:sp>
        <p:nvSpPr>
          <p:cNvPr id="108" name="Shape 108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lr>
                <a:srgbClr val="6AA84F"/>
              </a:buClr>
            </a:pPr>
            <a:r>
              <a:rPr lang="en">
                <a:solidFill>
                  <a:srgbClr val="6AA84F"/>
                </a:solidFill>
              </a:rPr>
              <a:t>Graduates will be able to create, analyse, and give feedback.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Learn the purpose of constructing a media based message.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Interpret individuals messages and how media improves his/her  points of views. 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Use technology to communicate, through social networks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265500" y="1209075"/>
            <a:ext cx="4045199" cy="15062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All LEMA Classes </a:t>
            </a:r>
          </a:p>
        </p:txBody>
      </p:sp>
      <p:sp>
        <p:nvSpPr>
          <p:cNvPr id="114" name="Shape 114"/>
          <p:cNvSpPr txBox="1">
            <a:spLocks noGrp="1"/>
          </p:cNvSpPr>
          <p:nvPr>
            <p:ph type="subTitle" idx="1"/>
          </p:nvPr>
        </p:nvSpPr>
        <p:spPr>
          <a:xfrm>
            <a:off x="265500" y="2769000"/>
            <a:ext cx="4045199" cy="1345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457200" lvl="0" indent="-228600">
              <a:spcBef>
                <a:spcPts val="0"/>
              </a:spcBef>
              <a:buClr>
                <a:srgbClr val="FFFFFF"/>
              </a:buClr>
            </a:pPr>
            <a:r>
              <a:rPr lang="en">
                <a:solidFill>
                  <a:srgbClr val="93C47D"/>
                </a:solidFill>
              </a:rPr>
              <a:t>Graduates at LEMA HS display great knowledge in media and technology 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463</Words>
  <Application>Microsoft Office PowerPoint</Application>
  <PresentationFormat>On-screen Show (16:9)</PresentationFormat>
  <Paragraphs>56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Roboto</vt:lpstr>
      <vt:lpstr>Arial</vt:lpstr>
      <vt:lpstr>Times New Roman</vt:lpstr>
      <vt:lpstr>Cambria</vt:lpstr>
      <vt:lpstr>Roboto Slab</vt:lpstr>
      <vt:lpstr>marina</vt:lpstr>
      <vt:lpstr>LEMA’S VISION FOR  CONQUERING OBJECTIVES</vt:lpstr>
      <vt:lpstr>Here at LEMA HS </vt:lpstr>
      <vt:lpstr>Our Mission </vt:lpstr>
      <vt:lpstr>Graduates Will Be</vt:lpstr>
      <vt:lpstr>Graduates Will Be</vt:lpstr>
      <vt:lpstr>Graduates Will Be</vt:lpstr>
      <vt:lpstr>Graduates Will Be </vt:lpstr>
      <vt:lpstr>Graduates Will Be</vt:lpstr>
      <vt:lpstr>All LEMA Classes </vt:lpstr>
      <vt:lpstr>ERWC</vt:lpstr>
      <vt:lpstr>Senior Seminar </vt:lpstr>
      <vt:lpstr>ERWC</vt:lpstr>
      <vt:lpstr>Leadership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LEMA’S VISION FOR  CONQUERING OBJECTIVES</dc:title>
  <cp:lastModifiedBy>B. Kennedy</cp:lastModifiedBy>
  <cp:revision>1</cp:revision>
  <dcterms:modified xsi:type="dcterms:W3CDTF">2015-10-22T14:08:35Z</dcterms:modified>
</cp:coreProperties>
</file>